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6"/>
  </p:notesMasterIdLst>
  <p:sldIdLst>
    <p:sldId id="267" r:id="rId2"/>
    <p:sldId id="303" r:id="rId3"/>
    <p:sldId id="343" r:id="rId4"/>
    <p:sldId id="257" r:id="rId5"/>
    <p:sldId id="262" r:id="rId6"/>
    <p:sldId id="258" r:id="rId7"/>
    <p:sldId id="259" r:id="rId8"/>
    <p:sldId id="330" r:id="rId9"/>
    <p:sldId id="261" r:id="rId10"/>
    <p:sldId id="377" r:id="rId11"/>
    <p:sldId id="281" r:id="rId12"/>
    <p:sldId id="380" r:id="rId13"/>
    <p:sldId id="287" r:id="rId14"/>
    <p:sldId id="283" r:id="rId15"/>
    <p:sldId id="378" r:id="rId16"/>
    <p:sldId id="379" r:id="rId17"/>
    <p:sldId id="304" r:id="rId18"/>
    <p:sldId id="344" r:id="rId19"/>
    <p:sldId id="371" r:id="rId20"/>
    <p:sldId id="297" r:id="rId21"/>
    <p:sldId id="298" r:id="rId22"/>
    <p:sldId id="331" r:id="rId23"/>
    <p:sldId id="332" r:id="rId24"/>
    <p:sldId id="333" r:id="rId25"/>
    <p:sldId id="334" r:id="rId26"/>
    <p:sldId id="373" r:id="rId27"/>
    <p:sldId id="335" r:id="rId28"/>
    <p:sldId id="336" r:id="rId29"/>
    <p:sldId id="338" r:id="rId30"/>
    <p:sldId id="339" r:id="rId31"/>
    <p:sldId id="345" r:id="rId32"/>
    <p:sldId id="346" r:id="rId33"/>
    <p:sldId id="376" r:id="rId34"/>
    <p:sldId id="337" r:id="rId3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46">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809" autoAdjust="0"/>
    <p:restoredTop sz="94660"/>
  </p:normalViewPr>
  <p:slideViewPr>
    <p:cSldViewPr>
      <p:cViewPr varScale="1">
        <p:scale>
          <a:sx n="87" d="100"/>
          <a:sy n="87" d="100"/>
        </p:scale>
        <p:origin x="1094" y="48"/>
      </p:cViewPr>
      <p:guideLst>
        <p:guide orient="horz" pos="2146"/>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diagrams/colors1.xml><?xml version="1.0" encoding="utf-8"?>
<dgm:colorsDef xmlns:dgm="http://schemas.openxmlformats.org/drawingml/2006/diagram" xmlns:a="http://schemas.openxmlformats.org/drawingml/2006/main" uniqueId="urn:microsoft.com/office/officeart/2005/8/colors/accent1_2#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1">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8EB1D179-D23D-41D4-AEEF-E4B9FEB06903}" type="doc">
      <dgm:prSet loTypeId="urn:microsoft.com/office/officeart/2005/8/layout/process1" loCatId="process" qsTypeId="urn:microsoft.com/office/officeart/2005/8/quickstyle/simple1#2" qsCatId="simple" csTypeId="urn:microsoft.com/office/officeart/2005/8/colors/accent1_2#2" csCatId="accent1" phldr="1"/>
      <dgm:spPr/>
    </dgm:pt>
    <dgm:pt modelId="{3F25DA44-7F3E-4C17-A40B-7F663FDBEA65}">
      <dgm:prSet phldrT="[Text]" phldr="0" custT="1"/>
      <dgm:spPr/>
      <dgm:t>
        <a:bodyPr vert="horz" wrap="square"/>
        <a:lstStyle>
          <a:lvl1pPr algn="ctr">
            <a:defRPr sz="1300"/>
          </a:lvl1pPr>
          <a:lvl2pPr marL="57150" indent="-57150" algn="ctr">
            <a:defRPr sz="1000"/>
          </a:lvl2pPr>
          <a:lvl3pPr marL="114300" indent="-57150" algn="ctr">
            <a:defRPr sz="1000"/>
          </a:lvl3pPr>
          <a:lvl4pPr marL="171450" indent="-57150" algn="ctr">
            <a:defRPr sz="1000"/>
          </a:lvl4pPr>
          <a:lvl5pPr marL="228600" indent="-57150" algn="ctr">
            <a:defRPr sz="1000"/>
          </a:lvl5pPr>
          <a:lvl6pPr marL="285750" indent="-57150" algn="ctr">
            <a:defRPr sz="1000"/>
          </a:lvl6pPr>
          <a:lvl7pPr marL="342900" indent="-57150" algn="ctr">
            <a:defRPr sz="1000"/>
          </a:lvl7pPr>
          <a:lvl8pPr marL="400050" indent="-57150" algn="ctr">
            <a:defRPr sz="1000"/>
          </a:lvl8pPr>
          <a:lvl9pPr marL="457200" indent="-57150" algn="ctr">
            <a:defRPr sz="1000"/>
          </a:lvl9pPr>
        </a:lstStyle>
        <a:p>
          <a:pPr algn="ctr">
            <a:lnSpc>
              <a:spcPct val="100000"/>
            </a:lnSpc>
            <a:spcBef>
              <a:spcPct val="0"/>
            </a:spcBef>
            <a:spcAft>
              <a:spcPct val="35000"/>
            </a:spcAft>
          </a:pPr>
          <a:r>
            <a:rPr lang="en-US" sz="1800" dirty="0">
              <a:latin typeface="Times New Roman" panose="02020603050405020304" pitchFamily="18" charset="0"/>
              <a:cs typeface="Times New Roman" panose="02020603050405020304" pitchFamily="18" charset="0"/>
            </a:rPr>
            <a:t>Performance  Analysis </a:t>
          </a:r>
        </a:p>
      </dgm:t>
    </dgm:pt>
    <dgm:pt modelId="{EE9066D1-3403-4469-8E8C-0D40A82430F2}" type="parTrans" cxnId="{8C8BB98D-4B32-427F-A96D-8789CC246B32}">
      <dgm:prSet/>
      <dgm:spPr/>
      <dgm:t>
        <a:bodyPr/>
        <a:lstStyle/>
        <a:p>
          <a:endParaRPr lang="en-IN"/>
        </a:p>
      </dgm:t>
    </dgm:pt>
    <dgm:pt modelId="{8EC5AF5E-9C9F-410A-A755-A3EA5186F948}" type="sibTrans" cxnId="{8C8BB98D-4B32-427F-A96D-8789CC246B32}">
      <dgm:prSet/>
      <dgm:spPr/>
      <dgm:t>
        <a:bodyPr/>
        <a:lstStyle/>
        <a:p>
          <a:endParaRPr lang="en-US"/>
        </a:p>
      </dgm:t>
    </dgm:pt>
    <dgm:pt modelId="{2E2F4D3A-969C-4DB2-9FA9-5C4A40369351}">
      <dgm:prSet phldrT="[Text]" phldr="0" custT="1"/>
      <dgm:spPr/>
      <dgm:t>
        <a:bodyPr vert="horz" wrap="square"/>
        <a:lstStyle>
          <a:lvl1pPr algn="ctr">
            <a:defRPr sz="1300"/>
          </a:lvl1pPr>
          <a:lvl2pPr marL="57150" indent="-57150" algn="ctr">
            <a:defRPr sz="1000"/>
          </a:lvl2pPr>
          <a:lvl3pPr marL="114300" indent="-57150" algn="ctr">
            <a:defRPr sz="1000"/>
          </a:lvl3pPr>
          <a:lvl4pPr marL="171450" indent="-57150" algn="ctr">
            <a:defRPr sz="1000"/>
          </a:lvl4pPr>
          <a:lvl5pPr marL="228600" indent="-57150" algn="ctr">
            <a:defRPr sz="1000"/>
          </a:lvl5pPr>
          <a:lvl6pPr marL="285750" indent="-57150" algn="ctr">
            <a:defRPr sz="1000"/>
          </a:lvl6pPr>
          <a:lvl7pPr marL="342900" indent="-57150" algn="ctr">
            <a:defRPr sz="1000"/>
          </a:lvl7pPr>
          <a:lvl8pPr marL="400050" indent="-57150" algn="ctr">
            <a:defRPr sz="1000"/>
          </a:lvl8pPr>
          <a:lvl9pPr marL="457200" indent="-57150" algn="ctr">
            <a:defRPr sz="1000"/>
          </a:lvl9pPr>
        </a:lstStyle>
        <a:p>
          <a:pPr>
            <a:lnSpc>
              <a:spcPct val="100000"/>
            </a:lnSpc>
            <a:spcBef>
              <a:spcPct val="0"/>
            </a:spcBef>
            <a:spcAft>
              <a:spcPct val="35000"/>
            </a:spcAft>
          </a:pPr>
          <a:r>
            <a:rPr lang="en-US" sz="1800" dirty="0">
              <a:latin typeface="Times New Roman" panose="02020603050405020304" pitchFamily="18" charset="0"/>
              <a:cs typeface="Times New Roman" panose="02020603050405020304" pitchFamily="18" charset="0"/>
            </a:rPr>
            <a:t>Plotting of Drying Curves</a:t>
          </a:r>
        </a:p>
      </dgm:t>
    </dgm:pt>
    <dgm:pt modelId="{1E934BFE-4D40-486C-8784-F698A10C4CF5}" type="parTrans" cxnId="{73F6FB2D-FE84-4271-8D4A-17F1356F85D1}">
      <dgm:prSet/>
      <dgm:spPr/>
      <dgm:t>
        <a:bodyPr/>
        <a:lstStyle/>
        <a:p>
          <a:endParaRPr lang="en-IN"/>
        </a:p>
      </dgm:t>
    </dgm:pt>
    <dgm:pt modelId="{EC1AFF77-9232-4EEB-95CB-85CEAB3B1FC0}" type="sibTrans" cxnId="{73F6FB2D-FE84-4271-8D4A-17F1356F85D1}">
      <dgm:prSet/>
      <dgm:spPr/>
      <dgm:t>
        <a:bodyPr/>
        <a:lstStyle/>
        <a:p>
          <a:endParaRPr lang="en-US"/>
        </a:p>
      </dgm:t>
    </dgm:pt>
    <dgm:pt modelId="{37B86CFA-59B5-46FA-8A6B-9FB187CE14DF}">
      <dgm:prSet phldrT="[Text]" phldr="0" custT="1"/>
      <dgm:spPr/>
      <dgm:t>
        <a:bodyPr vert="horz" wrap="square"/>
        <a:lstStyle>
          <a:lvl1pPr algn="ctr">
            <a:defRPr sz="1300"/>
          </a:lvl1pPr>
          <a:lvl2pPr marL="57150" indent="-57150" algn="ctr">
            <a:defRPr sz="1000"/>
          </a:lvl2pPr>
          <a:lvl3pPr marL="114300" indent="-57150" algn="ctr">
            <a:defRPr sz="1000"/>
          </a:lvl3pPr>
          <a:lvl4pPr marL="171450" indent="-57150" algn="ctr">
            <a:defRPr sz="1000"/>
          </a:lvl4pPr>
          <a:lvl5pPr marL="228600" indent="-57150" algn="ctr">
            <a:defRPr sz="1000"/>
          </a:lvl5pPr>
          <a:lvl6pPr marL="285750" indent="-57150" algn="ctr">
            <a:defRPr sz="1000"/>
          </a:lvl6pPr>
          <a:lvl7pPr marL="342900" indent="-57150" algn="ctr">
            <a:defRPr sz="1000"/>
          </a:lvl7pPr>
          <a:lvl8pPr marL="400050" indent="-57150" algn="ctr">
            <a:defRPr sz="1000"/>
          </a:lvl8pPr>
          <a:lvl9pPr marL="457200" indent="-57150" algn="ctr">
            <a:defRPr sz="1000"/>
          </a:lvl9pPr>
        </a:lstStyle>
        <a:p>
          <a:pPr>
            <a:lnSpc>
              <a:spcPct val="100000"/>
            </a:lnSpc>
            <a:spcBef>
              <a:spcPct val="0"/>
            </a:spcBef>
            <a:spcAft>
              <a:spcPct val="35000"/>
            </a:spcAft>
          </a:pPr>
          <a:r>
            <a:rPr lang="en-US" sz="1800" dirty="0">
              <a:latin typeface="Times New Roman" panose="02020603050405020304" pitchFamily="18" charset="0"/>
              <a:cs typeface="Times New Roman" panose="02020603050405020304" pitchFamily="18" charset="0"/>
            </a:rPr>
            <a:t>Curve fitting to get the best mathematical model</a:t>
          </a:r>
        </a:p>
      </dgm:t>
    </dgm:pt>
    <dgm:pt modelId="{9DABF4F3-A9E6-40B1-A863-AC9409CC14BB}" type="parTrans" cxnId="{78972FB7-D53D-44BB-BFEB-C985D018CCA1}">
      <dgm:prSet/>
      <dgm:spPr/>
      <dgm:t>
        <a:bodyPr/>
        <a:lstStyle/>
        <a:p>
          <a:endParaRPr lang="en-IN"/>
        </a:p>
      </dgm:t>
    </dgm:pt>
    <dgm:pt modelId="{18EFF3C3-47F9-402B-A3F3-E9310EA281B4}" type="sibTrans" cxnId="{78972FB7-D53D-44BB-BFEB-C985D018CCA1}">
      <dgm:prSet/>
      <dgm:spPr/>
      <dgm:t>
        <a:bodyPr/>
        <a:lstStyle/>
        <a:p>
          <a:endParaRPr lang="en-IN"/>
        </a:p>
      </dgm:t>
    </dgm:pt>
    <dgm:pt modelId="{A6614482-63E9-43FB-8E6F-BA68DB1A595F}">
      <dgm:prSet phldr="0" custT="1"/>
      <dgm:spPr/>
      <dgm:t>
        <a:bodyPr vert="horz" wrap="square"/>
        <a:lstStyle>
          <a:lvl1pPr algn="ctr">
            <a:defRPr sz="1300"/>
          </a:lvl1pPr>
          <a:lvl2pPr marL="57150" indent="-57150" algn="ctr">
            <a:defRPr sz="1000"/>
          </a:lvl2pPr>
          <a:lvl3pPr marL="114300" indent="-57150" algn="ctr">
            <a:defRPr sz="1000"/>
          </a:lvl3pPr>
          <a:lvl4pPr marL="171450" indent="-57150" algn="ctr">
            <a:defRPr sz="1000"/>
          </a:lvl4pPr>
          <a:lvl5pPr marL="228600" indent="-57150" algn="ctr">
            <a:defRPr sz="1000"/>
          </a:lvl5pPr>
          <a:lvl6pPr marL="285750" indent="-57150" algn="ctr">
            <a:defRPr sz="1000"/>
          </a:lvl6pPr>
          <a:lvl7pPr marL="342900" indent="-57150" algn="ctr">
            <a:defRPr sz="1000"/>
          </a:lvl7pPr>
          <a:lvl8pPr marL="400050" indent="-57150" algn="ctr">
            <a:defRPr sz="1000"/>
          </a:lvl8pPr>
          <a:lvl9pPr marL="457200" indent="-57150" algn="ctr">
            <a:defRPr sz="1000"/>
          </a:lvl9pPr>
        </a:lstStyle>
        <a:p>
          <a:pPr>
            <a:lnSpc>
              <a:spcPct val="100000"/>
            </a:lnSpc>
            <a:spcBef>
              <a:spcPct val="0"/>
            </a:spcBef>
            <a:spcAft>
              <a:spcPct val="35000"/>
            </a:spcAft>
          </a:pPr>
          <a:r>
            <a:rPr sz="1800" dirty="0" err="1">
              <a:latin typeface="Times New Roman" panose="02020603050405020304" pitchFamily="18" charset="0"/>
              <a:cs typeface="Times New Roman" panose="02020603050405020304" pitchFamily="18" charset="0"/>
            </a:rPr>
            <a:t>Comparis</a:t>
          </a:r>
          <a:r>
            <a:rPr lang="en-IN" sz="1800" dirty="0">
              <a:latin typeface="Times New Roman" panose="02020603050405020304" pitchFamily="18" charset="0"/>
              <a:cs typeface="Times New Roman" panose="02020603050405020304" pitchFamily="18" charset="0"/>
            </a:rPr>
            <a:t>on</a:t>
          </a:r>
          <a:r>
            <a:rPr sz="1800" dirty="0">
              <a:latin typeface="Times New Roman" panose="02020603050405020304" pitchFamily="18" charset="0"/>
              <a:cs typeface="Times New Roman" panose="02020603050405020304" pitchFamily="18" charset="0"/>
            </a:rPr>
            <a:t> of drying </a:t>
          </a:r>
          <a:r>
            <a:rPr sz="1800" dirty="0" err="1">
              <a:latin typeface="Times New Roman" panose="02020603050405020304" pitchFamily="18" charset="0"/>
              <a:cs typeface="Times New Roman" panose="02020603050405020304" pitchFamily="18" charset="0"/>
            </a:rPr>
            <a:t>behaviour</a:t>
          </a:r>
          <a:r>
            <a:rPr sz="1800" dirty="0">
              <a:latin typeface="Times New Roman" panose="02020603050405020304" pitchFamily="18" charset="0"/>
              <a:cs typeface="Times New Roman" panose="02020603050405020304" pitchFamily="18" charset="0"/>
            </a:rPr>
            <a:t> of open sun and Solar drying</a:t>
          </a:r>
        </a:p>
      </dgm:t>
    </dgm:pt>
    <dgm:pt modelId="{A5E271FD-E03D-4694-98CC-C1E6485D5FFE}" type="parTrans" cxnId="{C33EBF7C-901B-4F40-9942-1F7F670D1F9F}">
      <dgm:prSet/>
      <dgm:spPr/>
      <dgm:t>
        <a:bodyPr/>
        <a:lstStyle/>
        <a:p>
          <a:endParaRPr lang="en-IN"/>
        </a:p>
      </dgm:t>
    </dgm:pt>
    <dgm:pt modelId="{46B22D9C-4A51-4EEE-9F2F-DC9F90745F11}" type="sibTrans" cxnId="{C33EBF7C-901B-4F40-9942-1F7F670D1F9F}">
      <dgm:prSet/>
      <dgm:spPr/>
      <dgm:t>
        <a:bodyPr/>
        <a:lstStyle/>
        <a:p>
          <a:endParaRPr lang="en-IN"/>
        </a:p>
      </dgm:t>
    </dgm:pt>
    <dgm:pt modelId="{48EF0C29-307A-403A-BDC4-2D1B7EFAD38D}">
      <dgm:prSet phldr="0" custT="1"/>
      <dgm:spPr/>
      <dgm:t>
        <a:bodyPr vert="horz" wrap="square"/>
        <a:lstStyle>
          <a:lvl1pPr algn="ctr">
            <a:defRPr sz="1300"/>
          </a:lvl1pPr>
          <a:lvl2pPr marL="57150" indent="-57150" algn="ctr">
            <a:defRPr sz="1000"/>
          </a:lvl2pPr>
          <a:lvl3pPr marL="114300" indent="-57150" algn="ctr">
            <a:defRPr sz="1000"/>
          </a:lvl3pPr>
          <a:lvl4pPr marL="171450" indent="-57150" algn="ctr">
            <a:defRPr sz="1000"/>
          </a:lvl4pPr>
          <a:lvl5pPr marL="228600" indent="-57150" algn="ctr">
            <a:defRPr sz="1000"/>
          </a:lvl5pPr>
          <a:lvl6pPr marL="285750" indent="-57150" algn="ctr">
            <a:defRPr sz="1000"/>
          </a:lvl6pPr>
          <a:lvl7pPr marL="342900" indent="-57150" algn="ctr">
            <a:defRPr sz="1000"/>
          </a:lvl7pPr>
          <a:lvl8pPr marL="400050" indent="-57150" algn="ctr">
            <a:defRPr sz="1000"/>
          </a:lvl8pPr>
          <a:lvl9pPr marL="457200" indent="-57150" algn="ctr">
            <a:defRPr sz="1000"/>
          </a:lvl9pPr>
        </a:lstStyle>
        <a:p>
          <a:pPr>
            <a:lnSpc>
              <a:spcPct val="100000"/>
            </a:lnSpc>
            <a:spcBef>
              <a:spcPct val="0"/>
            </a:spcBef>
            <a:spcAft>
              <a:spcPct val="35000"/>
            </a:spcAft>
          </a:pPr>
          <a:r>
            <a:rPr sz="1800" dirty="0">
              <a:latin typeface="Times New Roman" panose="02020603050405020304" pitchFamily="18" charset="0"/>
              <a:cs typeface="Times New Roman" panose="02020603050405020304" pitchFamily="18" charset="0"/>
            </a:rPr>
            <a:t>Storage of Herbs</a:t>
          </a:r>
        </a:p>
      </dgm:t>
    </dgm:pt>
    <dgm:pt modelId="{5C5C0005-3F80-4A28-8774-EA1998A269E7}" type="parTrans" cxnId="{528177AC-06C6-488E-92AA-F11491468C3A}">
      <dgm:prSet/>
      <dgm:spPr/>
      <dgm:t>
        <a:bodyPr/>
        <a:lstStyle/>
        <a:p>
          <a:endParaRPr lang="en-IN"/>
        </a:p>
      </dgm:t>
    </dgm:pt>
    <dgm:pt modelId="{68E4D0FF-93A8-46D7-BA89-F37ED1C2C139}" type="sibTrans" cxnId="{528177AC-06C6-488E-92AA-F11491468C3A}">
      <dgm:prSet/>
      <dgm:spPr/>
      <dgm:t>
        <a:bodyPr/>
        <a:lstStyle/>
        <a:p>
          <a:endParaRPr lang="en-IN"/>
        </a:p>
      </dgm:t>
    </dgm:pt>
    <dgm:pt modelId="{BF708676-7EFC-4C81-9D3A-3E677EAC1C7B}" type="pres">
      <dgm:prSet presAssocID="{8EB1D179-D23D-41D4-AEEF-E4B9FEB06903}" presName="Name0" presStyleCnt="0">
        <dgm:presLayoutVars>
          <dgm:dir/>
          <dgm:resizeHandles val="exact"/>
        </dgm:presLayoutVars>
      </dgm:prSet>
      <dgm:spPr/>
    </dgm:pt>
    <dgm:pt modelId="{111DEAC9-5D4C-4A6A-A44E-082A26F60596}" type="pres">
      <dgm:prSet presAssocID="{3F25DA44-7F3E-4C17-A40B-7F663FDBEA65}" presName="node" presStyleLbl="node1" presStyleIdx="0" presStyleCnt="5" custScaleX="136045" custScaleY="102844">
        <dgm:presLayoutVars>
          <dgm:bulletEnabled val="1"/>
        </dgm:presLayoutVars>
      </dgm:prSet>
      <dgm:spPr/>
    </dgm:pt>
    <dgm:pt modelId="{8A5CF0CE-3323-464D-9C63-05C1BDB053F5}" type="pres">
      <dgm:prSet presAssocID="{8EC5AF5E-9C9F-410A-A755-A3EA5186F948}" presName="sibTrans" presStyleLbl="sibTrans2D1" presStyleIdx="0" presStyleCnt="4"/>
      <dgm:spPr/>
    </dgm:pt>
    <dgm:pt modelId="{5FA465F6-7607-499F-BFB2-52F4E071FB67}" type="pres">
      <dgm:prSet presAssocID="{8EC5AF5E-9C9F-410A-A755-A3EA5186F948}" presName="connectorText" presStyleLbl="sibTrans2D1" presStyleIdx="0" presStyleCnt="4"/>
      <dgm:spPr/>
    </dgm:pt>
    <dgm:pt modelId="{552FB8E7-A5FB-4CC3-94C3-CE0BDF19F9F1}" type="pres">
      <dgm:prSet presAssocID="{2E2F4D3A-969C-4DB2-9FA9-5C4A40369351}" presName="node" presStyleLbl="node1" presStyleIdx="1" presStyleCnt="5">
        <dgm:presLayoutVars>
          <dgm:bulletEnabled val="1"/>
        </dgm:presLayoutVars>
      </dgm:prSet>
      <dgm:spPr/>
    </dgm:pt>
    <dgm:pt modelId="{353C3794-50AA-4D44-83C9-CE28317C3317}" type="pres">
      <dgm:prSet presAssocID="{EC1AFF77-9232-4EEB-95CB-85CEAB3B1FC0}" presName="sibTrans" presStyleLbl="sibTrans2D1" presStyleIdx="1" presStyleCnt="4"/>
      <dgm:spPr/>
    </dgm:pt>
    <dgm:pt modelId="{5AFF040D-0639-4120-9E39-DA822CF9F321}" type="pres">
      <dgm:prSet presAssocID="{EC1AFF77-9232-4EEB-95CB-85CEAB3B1FC0}" presName="connectorText" presStyleLbl="sibTrans2D1" presStyleIdx="1" presStyleCnt="4"/>
      <dgm:spPr/>
    </dgm:pt>
    <dgm:pt modelId="{A1E15D63-E1FF-4A28-A04F-A2B65927BC31}" type="pres">
      <dgm:prSet presAssocID="{37B86CFA-59B5-46FA-8A6B-9FB187CE14DF}" presName="node" presStyleLbl="node1" presStyleIdx="2" presStyleCnt="5">
        <dgm:presLayoutVars>
          <dgm:bulletEnabled val="1"/>
        </dgm:presLayoutVars>
      </dgm:prSet>
      <dgm:spPr/>
    </dgm:pt>
    <dgm:pt modelId="{D6D5895D-3135-45AB-A10F-FD6A10DD810D}" type="pres">
      <dgm:prSet presAssocID="{18EFF3C3-47F9-402B-A3F3-E9310EA281B4}" presName="sibTrans" presStyleLbl="sibTrans2D1" presStyleIdx="2" presStyleCnt="4"/>
      <dgm:spPr/>
    </dgm:pt>
    <dgm:pt modelId="{CD723709-1490-4F37-B789-05A2EEA504CC}" type="pres">
      <dgm:prSet presAssocID="{18EFF3C3-47F9-402B-A3F3-E9310EA281B4}" presName="connectorText" presStyleLbl="sibTrans2D1" presStyleIdx="2" presStyleCnt="4"/>
      <dgm:spPr/>
    </dgm:pt>
    <dgm:pt modelId="{BF01FA94-BCBA-4F37-9F18-2556648FF39B}" type="pres">
      <dgm:prSet presAssocID="{A6614482-63E9-43FB-8E6F-BA68DB1A595F}" presName="node" presStyleLbl="node1" presStyleIdx="3" presStyleCnt="5" custScaleX="119195" custScaleY="99666">
        <dgm:presLayoutVars>
          <dgm:bulletEnabled val="1"/>
        </dgm:presLayoutVars>
      </dgm:prSet>
      <dgm:spPr/>
    </dgm:pt>
    <dgm:pt modelId="{586A9BF1-72D3-4ED2-8E68-069A70A53331}" type="pres">
      <dgm:prSet presAssocID="{46B22D9C-4A51-4EEE-9F2F-DC9F90745F11}" presName="sibTrans" presStyleLbl="sibTrans2D1" presStyleIdx="3" presStyleCnt="4"/>
      <dgm:spPr/>
    </dgm:pt>
    <dgm:pt modelId="{E688D87A-C9FE-4B2F-ADE3-39F194AB5246}" type="pres">
      <dgm:prSet presAssocID="{46B22D9C-4A51-4EEE-9F2F-DC9F90745F11}" presName="connectorText" presStyleLbl="sibTrans2D1" presStyleIdx="3" presStyleCnt="4"/>
      <dgm:spPr/>
    </dgm:pt>
    <dgm:pt modelId="{96CC7748-8ED1-4FB1-8693-769F531E11C5}" type="pres">
      <dgm:prSet presAssocID="{48EF0C29-307A-403A-BDC4-2D1B7EFAD38D}" presName="node" presStyleLbl="node1" presStyleIdx="4" presStyleCnt="5">
        <dgm:presLayoutVars>
          <dgm:bulletEnabled val="1"/>
        </dgm:presLayoutVars>
      </dgm:prSet>
      <dgm:spPr/>
    </dgm:pt>
  </dgm:ptLst>
  <dgm:cxnLst>
    <dgm:cxn modelId="{B57A4D04-764C-461B-94BE-91B74A6E000C}" type="presOf" srcId="{37B86CFA-59B5-46FA-8A6B-9FB187CE14DF}" destId="{A1E15D63-E1FF-4A28-A04F-A2B65927BC31}" srcOrd="0" destOrd="0" presId="urn:microsoft.com/office/officeart/2005/8/layout/process1"/>
    <dgm:cxn modelId="{8218B906-E78A-4EEB-9789-AB55320D00BC}" type="presOf" srcId="{8EC5AF5E-9C9F-410A-A755-A3EA5186F948}" destId="{8A5CF0CE-3323-464D-9C63-05C1BDB053F5}" srcOrd="0" destOrd="0" presId="urn:microsoft.com/office/officeart/2005/8/layout/process1"/>
    <dgm:cxn modelId="{8C8FBE14-6EFA-4B84-A607-48B71ECA2810}" type="presOf" srcId="{18EFF3C3-47F9-402B-A3F3-E9310EA281B4}" destId="{D6D5895D-3135-45AB-A10F-FD6A10DD810D}" srcOrd="0" destOrd="0" presId="urn:microsoft.com/office/officeart/2005/8/layout/process1"/>
    <dgm:cxn modelId="{20C68519-F59F-491C-9A2E-284AE7542F47}" type="presOf" srcId="{8EB1D179-D23D-41D4-AEEF-E4B9FEB06903}" destId="{BF708676-7EFC-4C81-9D3A-3E677EAC1C7B}" srcOrd="0" destOrd="0" presId="urn:microsoft.com/office/officeart/2005/8/layout/process1"/>
    <dgm:cxn modelId="{73F6FB2D-FE84-4271-8D4A-17F1356F85D1}" srcId="{8EB1D179-D23D-41D4-AEEF-E4B9FEB06903}" destId="{2E2F4D3A-969C-4DB2-9FA9-5C4A40369351}" srcOrd="1" destOrd="0" parTransId="{1E934BFE-4D40-486C-8784-F698A10C4CF5}" sibTransId="{EC1AFF77-9232-4EEB-95CB-85CEAB3B1FC0}"/>
    <dgm:cxn modelId="{26B85F2F-BEFA-40F1-9DDE-50AC4C5CAA0D}" type="presOf" srcId="{EC1AFF77-9232-4EEB-95CB-85CEAB3B1FC0}" destId="{353C3794-50AA-4D44-83C9-CE28317C3317}" srcOrd="0" destOrd="0" presId="urn:microsoft.com/office/officeart/2005/8/layout/process1"/>
    <dgm:cxn modelId="{D47B164E-3ECB-45FA-9DAF-EE6E9560D6CD}" type="presOf" srcId="{2E2F4D3A-969C-4DB2-9FA9-5C4A40369351}" destId="{552FB8E7-A5FB-4CC3-94C3-CE0BDF19F9F1}" srcOrd="0" destOrd="0" presId="urn:microsoft.com/office/officeart/2005/8/layout/process1"/>
    <dgm:cxn modelId="{07D32852-07C8-4501-9AB3-23E1FE7E08C8}" type="presOf" srcId="{48EF0C29-307A-403A-BDC4-2D1B7EFAD38D}" destId="{96CC7748-8ED1-4FB1-8693-769F531E11C5}" srcOrd="0" destOrd="0" presId="urn:microsoft.com/office/officeart/2005/8/layout/process1"/>
    <dgm:cxn modelId="{C33EBF7C-901B-4F40-9942-1F7F670D1F9F}" srcId="{8EB1D179-D23D-41D4-AEEF-E4B9FEB06903}" destId="{A6614482-63E9-43FB-8E6F-BA68DB1A595F}" srcOrd="3" destOrd="0" parTransId="{A5E271FD-E03D-4694-98CC-C1E6485D5FFE}" sibTransId="{46B22D9C-4A51-4EEE-9F2F-DC9F90745F11}"/>
    <dgm:cxn modelId="{03E52784-64B8-42B2-B69B-92A34B01DBD4}" type="presOf" srcId="{3F25DA44-7F3E-4C17-A40B-7F663FDBEA65}" destId="{111DEAC9-5D4C-4A6A-A44E-082A26F60596}" srcOrd="0" destOrd="0" presId="urn:microsoft.com/office/officeart/2005/8/layout/process1"/>
    <dgm:cxn modelId="{F696C58B-500E-42B8-933E-A07FA8877AC9}" type="presOf" srcId="{46B22D9C-4A51-4EEE-9F2F-DC9F90745F11}" destId="{586A9BF1-72D3-4ED2-8E68-069A70A53331}" srcOrd="0" destOrd="0" presId="urn:microsoft.com/office/officeart/2005/8/layout/process1"/>
    <dgm:cxn modelId="{8C8BB98D-4B32-427F-A96D-8789CC246B32}" srcId="{8EB1D179-D23D-41D4-AEEF-E4B9FEB06903}" destId="{3F25DA44-7F3E-4C17-A40B-7F663FDBEA65}" srcOrd="0" destOrd="0" parTransId="{EE9066D1-3403-4469-8E8C-0D40A82430F2}" sibTransId="{8EC5AF5E-9C9F-410A-A755-A3EA5186F948}"/>
    <dgm:cxn modelId="{4EA6AC93-E0A9-4A02-A07A-E9565E3F89CB}" type="presOf" srcId="{46B22D9C-4A51-4EEE-9F2F-DC9F90745F11}" destId="{E688D87A-C9FE-4B2F-ADE3-39F194AB5246}" srcOrd="1" destOrd="0" presId="urn:microsoft.com/office/officeart/2005/8/layout/process1"/>
    <dgm:cxn modelId="{E9D52DA8-7498-415A-A93A-9D9BC448C264}" type="presOf" srcId="{EC1AFF77-9232-4EEB-95CB-85CEAB3B1FC0}" destId="{5AFF040D-0639-4120-9E39-DA822CF9F321}" srcOrd="1" destOrd="0" presId="urn:microsoft.com/office/officeart/2005/8/layout/process1"/>
    <dgm:cxn modelId="{CDA9C2AB-2E45-487F-A22E-F6916C35D283}" type="presOf" srcId="{A6614482-63E9-43FB-8E6F-BA68DB1A595F}" destId="{BF01FA94-BCBA-4F37-9F18-2556648FF39B}" srcOrd="0" destOrd="0" presId="urn:microsoft.com/office/officeart/2005/8/layout/process1"/>
    <dgm:cxn modelId="{528177AC-06C6-488E-92AA-F11491468C3A}" srcId="{8EB1D179-D23D-41D4-AEEF-E4B9FEB06903}" destId="{48EF0C29-307A-403A-BDC4-2D1B7EFAD38D}" srcOrd="4" destOrd="0" parTransId="{5C5C0005-3F80-4A28-8774-EA1998A269E7}" sibTransId="{68E4D0FF-93A8-46D7-BA89-F37ED1C2C139}"/>
    <dgm:cxn modelId="{E8C6BCB6-1CAB-4EF2-945C-F94C97BB633F}" type="presOf" srcId="{8EC5AF5E-9C9F-410A-A755-A3EA5186F948}" destId="{5FA465F6-7607-499F-BFB2-52F4E071FB67}" srcOrd="1" destOrd="0" presId="urn:microsoft.com/office/officeart/2005/8/layout/process1"/>
    <dgm:cxn modelId="{78972FB7-D53D-44BB-BFEB-C985D018CCA1}" srcId="{8EB1D179-D23D-41D4-AEEF-E4B9FEB06903}" destId="{37B86CFA-59B5-46FA-8A6B-9FB187CE14DF}" srcOrd="2" destOrd="0" parTransId="{9DABF4F3-A9E6-40B1-A863-AC9409CC14BB}" sibTransId="{18EFF3C3-47F9-402B-A3F3-E9310EA281B4}"/>
    <dgm:cxn modelId="{49F728F0-28B1-4737-827B-B45E593199CE}" type="presOf" srcId="{18EFF3C3-47F9-402B-A3F3-E9310EA281B4}" destId="{CD723709-1490-4F37-B789-05A2EEA504CC}" srcOrd="1" destOrd="0" presId="urn:microsoft.com/office/officeart/2005/8/layout/process1"/>
    <dgm:cxn modelId="{903786D7-9C49-43C3-9675-FD76018AE039}" type="presParOf" srcId="{BF708676-7EFC-4C81-9D3A-3E677EAC1C7B}" destId="{111DEAC9-5D4C-4A6A-A44E-082A26F60596}" srcOrd="0" destOrd="0" presId="urn:microsoft.com/office/officeart/2005/8/layout/process1"/>
    <dgm:cxn modelId="{B8FA0F89-C1FB-485C-A422-DA7247CD473E}" type="presParOf" srcId="{BF708676-7EFC-4C81-9D3A-3E677EAC1C7B}" destId="{8A5CF0CE-3323-464D-9C63-05C1BDB053F5}" srcOrd="1" destOrd="0" presId="urn:microsoft.com/office/officeart/2005/8/layout/process1"/>
    <dgm:cxn modelId="{52A319E5-D057-4AB9-8D4E-9AECC5B5DA99}" type="presParOf" srcId="{8A5CF0CE-3323-464D-9C63-05C1BDB053F5}" destId="{5FA465F6-7607-499F-BFB2-52F4E071FB67}" srcOrd="0" destOrd="0" presId="urn:microsoft.com/office/officeart/2005/8/layout/process1"/>
    <dgm:cxn modelId="{AC8701F3-8510-4B2C-B563-0A78279F5FFF}" type="presParOf" srcId="{BF708676-7EFC-4C81-9D3A-3E677EAC1C7B}" destId="{552FB8E7-A5FB-4CC3-94C3-CE0BDF19F9F1}" srcOrd="2" destOrd="0" presId="urn:microsoft.com/office/officeart/2005/8/layout/process1"/>
    <dgm:cxn modelId="{AEE497EA-2E08-4100-980C-39C5AF1C5DA9}" type="presParOf" srcId="{BF708676-7EFC-4C81-9D3A-3E677EAC1C7B}" destId="{353C3794-50AA-4D44-83C9-CE28317C3317}" srcOrd="3" destOrd="0" presId="urn:microsoft.com/office/officeart/2005/8/layout/process1"/>
    <dgm:cxn modelId="{F8DE7A1C-DF0D-44F0-9AE5-6CDE80F07582}" type="presParOf" srcId="{353C3794-50AA-4D44-83C9-CE28317C3317}" destId="{5AFF040D-0639-4120-9E39-DA822CF9F321}" srcOrd="0" destOrd="0" presId="urn:microsoft.com/office/officeart/2005/8/layout/process1"/>
    <dgm:cxn modelId="{4EBAB1B9-077D-483C-92D5-558ADCA4F0E6}" type="presParOf" srcId="{BF708676-7EFC-4C81-9D3A-3E677EAC1C7B}" destId="{A1E15D63-E1FF-4A28-A04F-A2B65927BC31}" srcOrd="4" destOrd="0" presId="urn:microsoft.com/office/officeart/2005/8/layout/process1"/>
    <dgm:cxn modelId="{21C3F28D-8F5D-4E33-8649-EE0AEC99F3C7}" type="presParOf" srcId="{BF708676-7EFC-4C81-9D3A-3E677EAC1C7B}" destId="{D6D5895D-3135-45AB-A10F-FD6A10DD810D}" srcOrd="5" destOrd="0" presId="urn:microsoft.com/office/officeart/2005/8/layout/process1"/>
    <dgm:cxn modelId="{7167D35F-CD9E-473C-B748-2E67BE23BFA9}" type="presParOf" srcId="{D6D5895D-3135-45AB-A10F-FD6A10DD810D}" destId="{CD723709-1490-4F37-B789-05A2EEA504CC}" srcOrd="0" destOrd="0" presId="urn:microsoft.com/office/officeart/2005/8/layout/process1"/>
    <dgm:cxn modelId="{DC0C7DF4-AA46-465C-8DD0-1E773803016C}" type="presParOf" srcId="{BF708676-7EFC-4C81-9D3A-3E677EAC1C7B}" destId="{BF01FA94-BCBA-4F37-9F18-2556648FF39B}" srcOrd="6" destOrd="0" presId="urn:microsoft.com/office/officeart/2005/8/layout/process1"/>
    <dgm:cxn modelId="{5927DD82-B424-4AD8-9C15-A3B821DB6E85}" type="presParOf" srcId="{BF708676-7EFC-4C81-9D3A-3E677EAC1C7B}" destId="{586A9BF1-72D3-4ED2-8E68-069A70A53331}" srcOrd="7" destOrd="0" presId="urn:microsoft.com/office/officeart/2005/8/layout/process1"/>
    <dgm:cxn modelId="{33D05B6B-58AF-4D7C-A3BB-6F2D6DC1AE78}" type="presParOf" srcId="{586A9BF1-72D3-4ED2-8E68-069A70A53331}" destId="{E688D87A-C9FE-4B2F-ADE3-39F194AB5246}" srcOrd="0" destOrd="0" presId="urn:microsoft.com/office/officeart/2005/8/layout/process1"/>
    <dgm:cxn modelId="{712BB35E-05FA-4D82-8300-964005A77989}" type="presParOf" srcId="{BF708676-7EFC-4C81-9D3A-3E677EAC1C7B}" destId="{96CC7748-8ED1-4FB1-8693-769F531E11C5}" srcOrd="8"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EB1D179-D23D-41D4-AEEF-E4B9FEB06903}" type="doc">
      <dgm:prSet loTypeId="urn:microsoft.com/office/officeart/2005/8/layout/process1" loCatId="process" qsTypeId="urn:microsoft.com/office/officeart/2005/8/quickstyle/simple1#1" qsCatId="simple" csTypeId="urn:microsoft.com/office/officeart/2005/8/colors/accent1_2#1" csCatId="accent1" phldr="1"/>
      <dgm:spPr/>
    </dgm:pt>
    <dgm:pt modelId="{3F25DA44-7F3E-4C17-A40B-7F663FDBEA65}">
      <dgm:prSet phldrT="[Text]" phldr="0" custT="1"/>
      <dgm:spPr/>
      <dgm:t>
        <a:bodyPr vert="horz" wrap="square"/>
        <a:lstStyle>
          <a:lvl1pPr algn="ctr">
            <a:defRPr sz="1600"/>
          </a:lvl1pPr>
          <a:lvl2pPr marL="114300" indent="-114300" algn="ctr">
            <a:defRPr sz="1200"/>
          </a:lvl2pPr>
          <a:lvl3pPr marL="228600" indent="-114300" algn="ctr">
            <a:defRPr sz="1200"/>
          </a:lvl3pPr>
          <a:lvl4pPr marL="342900" indent="-114300" algn="ctr">
            <a:defRPr sz="1200"/>
          </a:lvl4pPr>
          <a:lvl5pPr marL="457200" indent="-114300" algn="ctr">
            <a:defRPr sz="1200"/>
          </a:lvl5pPr>
          <a:lvl6pPr marL="571500" indent="-114300" algn="ctr">
            <a:defRPr sz="1200"/>
          </a:lvl6pPr>
          <a:lvl7pPr marL="685800" indent="-114300" algn="ctr">
            <a:defRPr sz="1200"/>
          </a:lvl7pPr>
          <a:lvl8pPr marL="800100" indent="-114300" algn="ctr">
            <a:defRPr sz="1200"/>
          </a:lvl8pPr>
          <a:lvl9pPr marL="914400" indent="-114300" algn="ctr">
            <a:defRPr sz="1200"/>
          </a:lvl9pPr>
        </a:lstStyle>
        <a:p>
          <a:pPr>
            <a:lnSpc>
              <a:spcPct val="100000"/>
            </a:lnSpc>
            <a:spcBef>
              <a:spcPct val="0"/>
            </a:spcBef>
            <a:spcAft>
              <a:spcPct val="35000"/>
            </a:spcAft>
          </a:pPr>
          <a:r>
            <a:rPr lang="en-US" sz="1800" dirty="0">
              <a:latin typeface="Times New Roman" panose="02020603050405020304" pitchFamily="18" charset="0"/>
              <a:cs typeface="Times New Roman" panose="02020603050405020304" pitchFamily="18" charset="0"/>
            </a:rPr>
            <a:t>Harvesting</a:t>
          </a:r>
        </a:p>
      </dgm:t>
    </dgm:pt>
    <dgm:pt modelId="{EE9066D1-3403-4469-8E8C-0D40A82430F2}" type="parTrans" cxnId="{CC01D3EE-30A9-47E2-92A2-4DEE81EE8F50}">
      <dgm:prSet/>
      <dgm:spPr/>
      <dgm:t>
        <a:bodyPr/>
        <a:lstStyle/>
        <a:p>
          <a:endParaRPr lang="en-IN"/>
        </a:p>
      </dgm:t>
    </dgm:pt>
    <dgm:pt modelId="{8EC5AF5E-9C9F-410A-A755-A3EA5186F948}" type="sibTrans" cxnId="{CC01D3EE-30A9-47E2-92A2-4DEE81EE8F50}">
      <dgm:prSet/>
      <dgm:spPr/>
      <dgm:t>
        <a:bodyPr/>
        <a:lstStyle/>
        <a:p>
          <a:endParaRPr lang="en-US"/>
        </a:p>
      </dgm:t>
    </dgm:pt>
    <dgm:pt modelId="{2E2F4D3A-969C-4DB2-9FA9-5C4A40369351}">
      <dgm:prSet phldrT="[Text]" phldr="0" custT="1"/>
      <dgm:spPr/>
      <dgm:t>
        <a:bodyPr vert="horz" wrap="square"/>
        <a:lstStyle>
          <a:lvl1pPr algn="ctr">
            <a:defRPr sz="1600"/>
          </a:lvl1pPr>
          <a:lvl2pPr marL="114300" indent="-114300" algn="ctr">
            <a:defRPr sz="1200"/>
          </a:lvl2pPr>
          <a:lvl3pPr marL="228600" indent="-114300" algn="ctr">
            <a:defRPr sz="1200"/>
          </a:lvl3pPr>
          <a:lvl4pPr marL="342900" indent="-114300" algn="ctr">
            <a:defRPr sz="1200"/>
          </a:lvl4pPr>
          <a:lvl5pPr marL="457200" indent="-114300" algn="ctr">
            <a:defRPr sz="1200"/>
          </a:lvl5pPr>
          <a:lvl6pPr marL="571500" indent="-114300" algn="ctr">
            <a:defRPr sz="1200"/>
          </a:lvl6pPr>
          <a:lvl7pPr marL="685800" indent="-114300" algn="ctr">
            <a:defRPr sz="1200"/>
          </a:lvl7pPr>
          <a:lvl8pPr marL="800100" indent="-114300" algn="ctr">
            <a:defRPr sz="1200"/>
          </a:lvl8pPr>
          <a:lvl9pPr marL="914400" indent="-114300" algn="ctr">
            <a:defRPr sz="1200"/>
          </a:lvl9pPr>
        </a:lstStyle>
        <a:p>
          <a:pPr>
            <a:lnSpc>
              <a:spcPct val="100000"/>
            </a:lnSpc>
            <a:spcBef>
              <a:spcPct val="0"/>
            </a:spcBef>
            <a:spcAft>
              <a:spcPct val="35000"/>
            </a:spcAft>
          </a:pPr>
          <a:r>
            <a:rPr lang="en-US" sz="1800" dirty="0">
              <a:latin typeface="Times New Roman" panose="02020603050405020304" pitchFamily="18" charset="0"/>
              <a:cs typeface="Times New Roman" panose="02020603050405020304" pitchFamily="18" charset="0"/>
            </a:rPr>
            <a:t>Stem Removal, Cleaning and Washing</a:t>
          </a:r>
        </a:p>
      </dgm:t>
    </dgm:pt>
    <dgm:pt modelId="{1E934BFE-4D40-486C-8784-F698A10C4CF5}" type="parTrans" cxnId="{8CF5D743-A5F0-4092-A6CA-466A8B67561D}">
      <dgm:prSet/>
      <dgm:spPr/>
      <dgm:t>
        <a:bodyPr/>
        <a:lstStyle/>
        <a:p>
          <a:endParaRPr lang="en-IN"/>
        </a:p>
      </dgm:t>
    </dgm:pt>
    <dgm:pt modelId="{EC1AFF77-9232-4EEB-95CB-85CEAB3B1FC0}" type="sibTrans" cxnId="{8CF5D743-A5F0-4092-A6CA-466A8B67561D}">
      <dgm:prSet/>
      <dgm:spPr/>
      <dgm:t>
        <a:bodyPr/>
        <a:lstStyle/>
        <a:p>
          <a:endParaRPr lang="en-US"/>
        </a:p>
      </dgm:t>
    </dgm:pt>
    <dgm:pt modelId="{37B86CFA-59B5-46FA-8A6B-9FB187CE14DF}">
      <dgm:prSet phldrT="[Text]" phldr="0" custT="1"/>
      <dgm:spPr/>
      <dgm:t>
        <a:bodyPr vert="horz" wrap="square"/>
        <a:lstStyle>
          <a:lvl1pPr algn="ctr">
            <a:defRPr sz="1600"/>
          </a:lvl1pPr>
          <a:lvl2pPr marL="114300" indent="-114300" algn="ctr">
            <a:defRPr sz="1200"/>
          </a:lvl2pPr>
          <a:lvl3pPr marL="228600" indent="-114300" algn="ctr">
            <a:defRPr sz="1200"/>
          </a:lvl3pPr>
          <a:lvl4pPr marL="342900" indent="-114300" algn="ctr">
            <a:defRPr sz="1200"/>
          </a:lvl4pPr>
          <a:lvl5pPr marL="457200" indent="-114300" algn="ctr">
            <a:defRPr sz="1200"/>
          </a:lvl5pPr>
          <a:lvl6pPr marL="571500" indent="-114300" algn="ctr">
            <a:defRPr sz="1200"/>
          </a:lvl6pPr>
          <a:lvl7pPr marL="685800" indent="-114300" algn="ctr">
            <a:defRPr sz="1200"/>
          </a:lvl7pPr>
          <a:lvl8pPr marL="800100" indent="-114300" algn="ctr">
            <a:defRPr sz="1200"/>
          </a:lvl8pPr>
          <a:lvl9pPr marL="914400" indent="-114300" algn="ctr">
            <a:defRPr sz="1200"/>
          </a:lvl9pPr>
        </a:lstStyle>
        <a:p>
          <a:pPr>
            <a:lnSpc>
              <a:spcPct val="100000"/>
            </a:lnSpc>
            <a:spcBef>
              <a:spcPct val="0"/>
            </a:spcBef>
            <a:spcAft>
              <a:spcPct val="35000"/>
            </a:spcAft>
          </a:pPr>
          <a:r>
            <a:rPr lang="en-US" sz="1800" dirty="0">
              <a:latin typeface="Times New Roman" panose="02020603050405020304" pitchFamily="18" charset="0"/>
              <a:cs typeface="Times New Roman" panose="02020603050405020304" pitchFamily="18" charset="0"/>
            </a:rPr>
            <a:t>Weighing</a:t>
          </a:r>
        </a:p>
        <a:p>
          <a:pPr>
            <a:lnSpc>
              <a:spcPct val="100000"/>
            </a:lnSpc>
            <a:spcBef>
              <a:spcPct val="0"/>
            </a:spcBef>
            <a:spcAft>
              <a:spcPct val="35000"/>
            </a:spcAft>
          </a:pPr>
          <a:r>
            <a:rPr lang="en-US" sz="1800" dirty="0">
              <a:latin typeface="Times New Roman" panose="02020603050405020304" pitchFamily="18" charset="0"/>
              <a:cs typeface="Times New Roman" panose="02020603050405020304" pitchFamily="18" charset="0"/>
            </a:rPr>
            <a:t>(300g)</a:t>
          </a:r>
        </a:p>
      </dgm:t>
    </dgm:pt>
    <dgm:pt modelId="{9DABF4F3-A9E6-40B1-A863-AC9409CC14BB}" type="parTrans" cxnId="{80F0C6DA-79B2-4763-B13F-CC213B4406BE}">
      <dgm:prSet/>
      <dgm:spPr/>
      <dgm:t>
        <a:bodyPr/>
        <a:lstStyle/>
        <a:p>
          <a:endParaRPr lang="en-IN"/>
        </a:p>
      </dgm:t>
    </dgm:pt>
    <dgm:pt modelId="{18EFF3C3-47F9-402B-A3F3-E9310EA281B4}" type="sibTrans" cxnId="{80F0C6DA-79B2-4763-B13F-CC213B4406BE}">
      <dgm:prSet/>
      <dgm:spPr/>
      <dgm:t>
        <a:bodyPr/>
        <a:lstStyle/>
        <a:p>
          <a:endParaRPr lang="en-IN"/>
        </a:p>
      </dgm:t>
    </dgm:pt>
    <dgm:pt modelId="{A6614482-63E9-43FB-8E6F-BA68DB1A595F}">
      <dgm:prSet phldr="0" custT="1"/>
      <dgm:spPr/>
      <dgm:t>
        <a:bodyPr vert="horz" wrap="square"/>
        <a:lstStyle>
          <a:lvl1pPr algn="ctr">
            <a:defRPr sz="1600"/>
          </a:lvl1pPr>
          <a:lvl2pPr marL="114300" indent="-114300" algn="ctr">
            <a:defRPr sz="1200"/>
          </a:lvl2pPr>
          <a:lvl3pPr marL="228600" indent="-114300" algn="ctr">
            <a:defRPr sz="1200"/>
          </a:lvl3pPr>
          <a:lvl4pPr marL="342900" indent="-114300" algn="ctr">
            <a:defRPr sz="1200"/>
          </a:lvl4pPr>
          <a:lvl5pPr marL="457200" indent="-114300" algn="ctr">
            <a:defRPr sz="1200"/>
          </a:lvl5pPr>
          <a:lvl6pPr marL="571500" indent="-114300" algn="ctr">
            <a:defRPr sz="1200"/>
          </a:lvl6pPr>
          <a:lvl7pPr marL="685800" indent="-114300" algn="ctr">
            <a:defRPr sz="1200"/>
          </a:lvl7pPr>
          <a:lvl8pPr marL="800100" indent="-114300" algn="ctr">
            <a:defRPr sz="1200"/>
          </a:lvl8pPr>
          <a:lvl9pPr marL="914400" indent="-114300" algn="ctr">
            <a:defRPr sz="1200"/>
          </a:lvl9pPr>
        </a:lstStyle>
        <a:p>
          <a:pPr>
            <a:lnSpc>
              <a:spcPct val="100000"/>
            </a:lnSpc>
            <a:spcBef>
              <a:spcPct val="0"/>
            </a:spcBef>
            <a:spcAft>
              <a:spcPct val="35000"/>
            </a:spcAft>
          </a:pPr>
          <a:r>
            <a:rPr altLang="en-US" sz="1800" dirty="0">
              <a:latin typeface="Times New Roman" panose="02020603050405020304" pitchFamily="18" charset="0"/>
              <a:cs typeface="Times New Roman" panose="02020603050405020304" pitchFamily="18" charset="0"/>
            </a:rPr>
            <a:t>Open sun and Solar Drying </a:t>
          </a:r>
          <a:r>
            <a:rPr lang="en-US" sz="1800" dirty="0">
              <a:latin typeface="Times New Roman" panose="02020603050405020304" pitchFamily="18" charset="0"/>
              <a:cs typeface="Times New Roman" panose="02020603050405020304" pitchFamily="18" charset="0"/>
            </a:rPr>
            <a:t>Process</a:t>
          </a:r>
        </a:p>
      </dgm:t>
    </dgm:pt>
    <dgm:pt modelId="{A5E271FD-E03D-4694-98CC-C1E6485D5FFE}" type="parTrans" cxnId="{154DF6F7-B7EA-4461-95F8-F11D8A6AEEDB}">
      <dgm:prSet/>
      <dgm:spPr/>
      <dgm:t>
        <a:bodyPr/>
        <a:lstStyle/>
        <a:p>
          <a:endParaRPr lang="en-IN"/>
        </a:p>
      </dgm:t>
    </dgm:pt>
    <dgm:pt modelId="{46B22D9C-4A51-4EEE-9F2F-DC9F90745F11}" type="sibTrans" cxnId="{154DF6F7-B7EA-4461-95F8-F11D8A6AEEDB}">
      <dgm:prSet/>
      <dgm:spPr/>
      <dgm:t>
        <a:bodyPr/>
        <a:lstStyle/>
        <a:p>
          <a:endParaRPr lang="en-IN"/>
        </a:p>
      </dgm:t>
    </dgm:pt>
    <dgm:pt modelId="{48EF0C29-307A-403A-BDC4-2D1B7EFAD38D}">
      <dgm:prSet phldr="0" custT="1"/>
      <dgm:spPr/>
      <dgm:t>
        <a:bodyPr vert="horz" wrap="square"/>
        <a:lstStyle>
          <a:lvl1pPr algn="ctr">
            <a:defRPr sz="1600"/>
          </a:lvl1pPr>
          <a:lvl2pPr marL="114300" indent="-114300" algn="ctr">
            <a:defRPr sz="1200"/>
          </a:lvl2pPr>
          <a:lvl3pPr marL="228600" indent="-114300" algn="ctr">
            <a:defRPr sz="1200"/>
          </a:lvl3pPr>
          <a:lvl4pPr marL="342900" indent="-114300" algn="ctr">
            <a:defRPr sz="1200"/>
          </a:lvl4pPr>
          <a:lvl5pPr marL="457200" indent="-114300" algn="ctr">
            <a:defRPr sz="1200"/>
          </a:lvl5pPr>
          <a:lvl6pPr marL="571500" indent="-114300" algn="ctr">
            <a:defRPr sz="1200"/>
          </a:lvl6pPr>
          <a:lvl7pPr marL="685800" indent="-114300" algn="ctr">
            <a:defRPr sz="1200"/>
          </a:lvl7pPr>
          <a:lvl8pPr marL="800100" indent="-114300" algn="ctr">
            <a:defRPr sz="1200"/>
          </a:lvl8pPr>
          <a:lvl9pPr marL="914400" indent="-114300" algn="ctr">
            <a:defRPr sz="1200"/>
          </a:lvl9pPr>
        </a:lstStyle>
        <a:p>
          <a:pPr>
            <a:lnSpc>
              <a:spcPct val="100000"/>
            </a:lnSpc>
            <a:spcBef>
              <a:spcPct val="0"/>
            </a:spcBef>
            <a:spcAft>
              <a:spcPct val="35000"/>
            </a:spcAft>
          </a:pPr>
          <a:r>
            <a:rPr altLang="en-US" sz="1800" dirty="0">
              <a:latin typeface="Times New Roman" panose="02020603050405020304" pitchFamily="18" charset="0"/>
              <a:cs typeface="Times New Roman" panose="02020603050405020304" pitchFamily="18" charset="0"/>
            </a:rPr>
            <a:t>Tabulation of </a:t>
          </a:r>
          <a:r>
            <a:rPr lang="en-US" sz="1800" dirty="0">
              <a:latin typeface="Times New Roman" panose="02020603050405020304" pitchFamily="18" charset="0"/>
              <a:cs typeface="Times New Roman" panose="02020603050405020304" pitchFamily="18" charset="0"/>
            </a:rPr>
            <a:t>required parameters</a:t>
          </a:r>
        </a:p>
      </dgm:t>
    </dgm:pt>
    <dgm:pt modelId="{5C5C0005-3F80-4A28-8774-EA1998A269E7}" type="parTrans" cxnId="{43A41814-C162-409A-BE78-BF687A2F49AB}">
      <dgm:prSet/>
      <dgm:spPr/>
      <dgm:t>
        <a:bodyPr/>
        <a:lstStyle/>
        <a:p>
          <a:endParaRPr lang="en-IN"/>
        </a:p>
      </dgm:t>
    </dgm:pt>
    <dgm:pt modelId="{68E4D0FF-93A8-46D7-BA89-F37ED1C2C139}" type="sibTrans" cxnId="{43A41814-C162-409A-BE78-BF687A2F49AB}">
      <dgm:prSet/>
      <dgm:spPr/>
      <dgm:t>
        <a:bodyPr/>
        <a:lstStyle/>
        <a:p>
          <a:endParaRPr lang="en-IN"/>
        </a:p>
      </dgm:t>
    </dgm:pt>
    <dgm:pt modelId="{BF708676-7EFC-4C81-9D3A-3E677EAC1C7B}" type="pres">
      <dgm:prSet presAssocID="{8EB1D179-D23D-41D4-AEEF-E4B9FEB06903}" presName="Name0" presStyleCnt="0">
        <dgm:presLayoutVars>
          <dgm:dir/>
          <dgm:resizeHandles val="exact"/>
        </dgm:presLayoutVars>
      </dgm:prSet>
      <dgm:spPr/>
    </dgm:pt>
    <dgm:pt modelId="{111DEAC9-5D4C-4A6A-A44E-082A26F60596}" type="pres">
      <dgm:prSet presAssocID="{3F25DA44-7F3E-4C17-A40B-7F663FDBEA65}" presName="node" presStyleLbl="node1" presStyleIdx="0" presStyleCnt="5" custLinFactNeighborY="-1578">
        <dgm:presLayoutVars>
          <dgm:bulletEnabled val="1"/>
        </dgm:presLayoutVars>
      </dgm:prSet>
      <dgm:spPr/>
    </dgm:pt>
    <dgm:pt modelId="{8A5CF0CE-3323-464D-9C63-05C1BDB053F5}" type="pres">
      <dgm:prSet presAssocID="{8EC5AF5E-9C9F-410A-A755-A3EA5186F948}" presName="sibTrans" presStyleLbl="sibTrans2D1" presStyleIdx="0" presStyleCnt="4"/>
      <dgm:spPr/>
    </dgm:pt>
    <dgm:pt modelId="{5FA465F6-7607-499F-BFB2-52F4E071FB67}" type="pres">
      <dgm:prSet presAssocID="{8EC5AF5E-9C9F-410A-A755-A3EA5186F948}" presName="connectorText" presStyleLbl="sibTrans2D1" presStyleIdx="0" presStyleCnt="4"/>
      <dgm:spPr/>
    </dgm:pt>
    <dgm:pt modelId="{552FB8E7-A5FB-4CC3-94C3-CE0BDF19F9F1}" type="pres">
      <dgm:prSet presAssocID="{2E2F4D3A-969C-4DB2-9FA9-5C4A40369351}" presName="node" presStyleLbl="node1" presStyleIdx="1" presStyleCnt="5">
        <dgm:presLayoutVars>
          <dgm:bulletEnabled val="1"/>
        </dgm:presLayoutVars>
      </dgm:prSet>
      <dgm:spPr/>
    </dgm:pt>
    <dgm:pt modelId="{353C3794-50AA-4D44-83C9-CE28317C3317}" type="pres">
      <dgm:prSet presAssocID="{EC1AFF77-9232-4EEB-95CB-85CEAB3B1FC0}" presName="sibTrans" presStyleLbl="sibTrans2D1" presStyleIdx="1" presStyleCnt="4"/>
      <dgm:spPr/>
    </dgm:pt>
    <dgm:pt modelId="{5AFF040D-0639-4120-9E39-DA822CF9F321}" type="pres">
      <dgm:prSet presAssocID="{EC1AFF77-9232-4EEB-95CB-85CEAB3B1FC0}" presName="connectorText" presStyleLbl="sibTrans2D1" presStyleIdx="1" presStyleCnt="4"/>
      <dgm:spPr/>
    </dgm:pt>
    <dgm:pt modelId="{A1E15D63-E1FF-4A28-A04F-A2B65927BC31}" type="pres">
      <dgm:prSet presAssocID="{37B86CFA-59B5-46FA-8A6B-9FB187CE14DF}" presName="node" presStyleLbl="node1" presStyleIdx="2" presStyleCnt="5">
        <dgm:presLayoutVars>
          <dgm:bulletEnabled val="1"/>
        </dgm:presLayoutVars>
      </dgm:prSet>
      <dgm:spPr/>
    </dgm:pt>
    <dgm:pt modelId="{D6D5895D-3135-45AB-A10F-FD6A10DD810D}" type="pres">
      <dgm:prSet presAssocID="{18EFF3C3-47F9-402B-A3F3-E9310EA281B4}" presName="sibTrans" presStyleLbl="sibTrans2D1" presStyleIdx="2" presStyleCnt="4"/>
      <dgm:spPr/>
    </dgm:pt>
    <dgm:pt modelId="{CD723709-1490-4F37-B789-05A2EEA504CC}" type="pres">
      <dgm:prSet presAssocID="{18EFF3C3-47F9-402B-A3F3-E9310EA281B4}" presName="connectorText" presStyleLbl="sibTrans2D1" presStyleIdx="2" presStyleCnt="4"/>
      <dgm:spPr/>
    </dgm:pt>
    <dgm:pt modelId="{BF01FA94-BCBA-4F37-9F18-2556648FF39B}" type="pres">
      <dgm:prSet presAssocID="{A6614482-63E9-43FB-8E6F-BA68DB1A595F}" presName="node" presStyleLbl="node1" presStyleIdx="3" presStyleCnt="5">
        <dgm:presLayoutVars>
          <dgm:bulletEnabled val="1"/>
        </dgm:presLayoutVars>
      </dgm:prSet>
      <dgm:spPr/>
    </dgm:pt>
    <dgm:pt modelId="{586A9BF1-72D3-4ED2-8E68-069A70A53331}" type="pres">
      <dgm:prSet presAssocID="{46B22D9C-4A51-4EEE-9F2F-DC9F90745F11}" presName="sibTrans" presStyleLbl="sibTrans2D1" presStyleIdx="3" presStyleCnt="4"/>
      <dgm:spPr/>
    </dgm:pt>
    <dgm:pt modelId="{E688D87A-C9FE-4B2F-ADE3-39F194AB5246}" type="pres">
      <dgm:prSet presAssocID="{46B22D9C-4A51-4EEE-9F2F-DC9F90745F11}" presName="connectorText" presStyleLbl="sibTrans2D1" presStyleIdx="3" presStyleCnt="4"/>
      <dgm:spPr/>
    </dgm:pt>
    <dgm:pt modelId="{96CC7748-8ED1-4FB1-8693-769F531E11C5}" type="pres">
      <dgm:prSet presAssocID="{48EF0C29-307A-403A-BDC4-2D1B7EFAD38D}" presName="node" presStyleLbl="node1" presStyleIdx="4" presStyleCnt="5">
        <dgm:presLayoutVars>
          <dgm:bulletEnabled val="1"/>
        </dgm:presLayoutVars>
      </dgm:prSet>
      <dgm:spPr/>
    </dgm:pt>
  </dgm:ptLst>
  <dgm:cxnLst>
    <dgm:cxn modelId="{C9974C0E-66B9-47C9-8768-334C44CE2A23}" type="presOf" srcId="{18EFF3C3-47F9-402B-A3F3-E9310EA281B4}" destId="{D6D5895D-3135-45AB-A10F-FD6A10DD810D}" srcOrd="0" destOrd="0" presId="urn:microsoft.com/office/officeart/2005/8/layout/process1"/>
    <dgm:cxn modelId="{22140D11-90E9-401F-9754-AC3C427F79E0}" type="presOf" srcId="{37B86CFA-59B5-46FA-8A6B-9FB187CE14DF}" destId="{A1E15D63-E1FF-4A28-A04F-A2B65927BC31}" srcOrd="0" destOrd="0" presId="urn:microsoft.com/office/officeart/2005/8/layout/process1"/>
    <dgm:cxn modelId="{43A41814-C162-409A-BE78-BF687A2F49AB}" srcId="{8EB1D179-D23D-41D4-AEEF-E4B9FEB06903}" destId="{48EF0C29-307A-403A-BDC4-2D1B7EFAD38D}" srcOrd="4" destOrd="0" parTransId="{5C5C0005-3F80-4A28-8774-EA1998A269E7}" sibTransId="{68E4D0FF-93A8-46D7-BA89-F37ED1C2C139}"/>
    <dgm:cxn modelId="{A4A1A263-8E1B-4B5B-A61E-DD21A21A9017}" type="presOf" srcId="{EC1AFF77-9232-4EEB-95CB-85CEAB3B1FC0}" destId="{353C3794-50AA-4D44-83C9-CE28317C3317}" srcOrd="0" destOrd="0" presId="urn:microsoft.com/office/officeart/2005/8/layout/process1"/>
    <dgm:cxn modelId="{8CF5D743-A5F0-4092-A6CA-466A8B67561D}" srcId="{8EB1D179-D23D-41D4-AEEF-E4B9FEB06903}" destId="{2E2F4D3A-969C-4DB2-9FA9-5C4A40369351}" srcOrd="1" destOrd="0" parTransId="{1E934BFE-4D40-486C-8784-F698A10C4CF5}" sibTransId="{EC1AFF77-9232-4EEB-95CB-85CEAB3B1FC0}"/>
    <dgm:cxn modelId="{6221866C-F91A-493B-91CC-0FE82ED426D2}" type="presOf" srcId="{EC1AFF77-9232-4EEB-95CB-85CEAB3B1FC0}" destId="{5AFF040D-0639-4120-9E39-DA822CF9F321}" srcOrd="1" destOrd="0" presId="urn:microsoft.com/office/officeart/2005/8/layout/process1"/>
    <dgm:cxn modelId="{0782D14D-A345-4CE0-840A-13BF077D30DC}" type="presOf" srcId="{8EB1D179-D23D-41D4-AEEF-E4B9FEB06903}" destId="{BF708676-7EFC-4C81-9D3A-3E677EAC1C7B}" srcOrd="0" destOrd="0" presId="urn:microsoft.com/office/officeart/2005/8/layout/process1"/>
    <dgm:cxn modelId="{1332B272-E51A-4F1C-9C40-949D6CA7C4C2}" type="presOf" srcId="{A6614482-63E9-43FB-8E6F-BA68DB1A595F}" destId="{BF01FA94-BCBA-4F37-9F18-2556648FF39B}" srcOrd="0" destOrd="0" presId="urn:microsoft.com/office/officeart/2005/8/layout/process1"/>
    <dgm:cxn modelId="{A34C4479-9494-4975-839B-6608D83DE4C1}" type="presOf" srcId="{8EC5AF5E-9C9F-410A-A755-A3EA5186F948}" destId="{5FA465F6-7607-499F-BFB2-52F4E071FB67}" srcOrd="1" destOrd="0" presId="urn:microsoft.com/office/officeart/2005/8/layout/process1"/>
    <dgm:cxn modelId="{06C80F7E-B7FE-4B3A-B04C-F742A0C22E56}" type="presOf" srcId="{46B22D9C-4A51-4EEE-9F2F-DC9F90745F11}" destId="{586A9BF1-72D3-4ED2-8E68-069A70A53331}" srcOrd="0" destOrd="0" presId="urn:microsoft.com/office/officeart/2005/8/layout/process1"/>
    <dgm:cxn modelId="{691F638A-48D6-49EA-8F30-4CFF11E67C9A}" type="presOf" srcId="{18EFF3C3-47F9-402B-A3F3-E9310EA281B4}" destId="{CD723709-1490-4F37-B789-05A2EEA504CC}" srcOrd="1" destOrd="0" presId="urn:microsoft.com/office/officeart/2005/8/layout/process1"/>
    <dgm:cxn modelId="{F55E498A-7C3F-45A6-BA9B-0404AB801629}" type="presOf" srcId="{48EF0C29-307A-403A-BDC4-2D1B7EFAD38D}" destId="{96CC7748-8ED1-4FB1-8693-769F531E11C5}" srcOrd="0" destOrd="0" presId="urn:microsoft.com/office/officeart/2005/8/layout/process1"/>
    <dgm:cxn modelId="{002896A9-0D0F-48AC-A128-FDA63ECC8777}" type="presOf" srcId="{8EC5AF5E-9C9F-410A-A755-A3EA5186F948}" destId="{8A5CF0CE-3323-464D-9C63-05C1BDB053F5}" srcOrd="0" destOrd="0" presId="urn:microsoft.com/office/officeart/2005/8/layout/process1"/>
    <dgm:cxn modelId="{C15813B0-2AB7-4B9D-BB9B-2566E17B9D70}" type="presOf" srcId="{46B22D9C-4A51-4EEE-9F2F-DC9F90745F11}" destId="{E688D87A-C9FE-4B2F-ADE3-39F194AB5246}" srcOrd="1" destOrd="0" presId="urn:microsoft.com/office/officeart/2005/8/layout/process1"/>
    <dgm:cxn modelId="{80F0C6DA-79B2-4763-B13F-CC213B4406BE}" srcId="{8EB1D179-D23D-41D4-AEEF-E4B9FEB06903}" destId="{37B86CFA-59B5-46FA-8A6B-9FB187CE14DF}" srcOrd="2" destOrd="0" parTransId="{9DABF4F3-A9E6-40B1-A863-AC9409CC14BB}" sibTransId="{18EFF3C3-47F9-402B-A3F3-E9310EA281B4}"/>
    <dgm:cxn modelId="{99150FE6-8CBD-4760-930F-4AB28D3329E0}" type="presOf" srcId="{3F25DA44-7F3E-4C17-A40B-7F663FDBEA65}" destId="{111DEAC9-5D4C-4A6A-A44E-082A26F60596}" srcOrd="0" destOrd="0" presId="urn:microsoft.com/office/officeart/2005/8/layout/process1"/>
    <dgm:cxn modelId="{13BF53E9-1DFC-4EFE-9BA9-2918C346651C}" type="presOf" srcId="{2E2F4D3A-969C-4DB2-9FA9-5C4A40369351}" destId="{552FB8E7-A5FB-4CC3-94C3-CE0BDF19F9F1}" srcOrd="0" destOrd="0" presId="urn:microsoft.com/office/officeart/2005/8/layout/process1"/>
    <dgm:cxn modelId="{CC01D3EE-30A9-47E2-92A2-4DEE81EE8F50}" srcId="{8EB1D179-D23D-41D4-AEEF-E4B9FEB06903}" destId="{3F25DA44-7F3E-4C17-A40B-7F663FDBEA65}" srcOrd="0" destOrd="0" parTransId="{EE9066D1-3403-4469-8E8C-0D40A82430F2}" sibTransId="{8EC5AF5E-9C9F-410A-A755-A3EA5186F948}"/>
    <dgm:cxn modelId="{154DF6F7-B7EA-4461-95F8-F11D8A6AEEDB}" srcId="{8EB1D179-D23D-41D4-AEEF-E4B9FEB06903}" destId="{A6614482-63E9-43FB-8E6F-BA68DB1A595F}" srcOrd="3" destOrd="0" parTransId="{A5E271FD-E03D-4694-98CC-C1E6485D5FFE}" sibTransId="{46B22D9C-4A51-4EEE-9F2F-DC9F90745F11}"/>
    <dgm:cxn modelId="{69C16E94-88F2-4740-80DB-93EBBE77E4E4}" type="presParOf" srcId="{BF708676-7EFC-4C81-9D3A-3E677EAC1C7B}" destId="{111DEAC9-5D4C-4A6A-A44E-082A26F60596}" srcOrd="0" destOrd="0" presId="urn:microsoft.com/office/officeart/2005/8/layout/process1"/>
    <dgm:cxn modelId="{92408F38-7672-486B-8651-00E33E6697D0}" type="presParOf" srcId="{BF708676-7EFC-4C81-9D3A-3E677EAC1C7B}" destId="{8A5CF0CE-3323-464D-9C63-05C1BDB053F5}" srcOrd="1" destOrd="0" presId="urn:microsoft.com/office/officeart/2005/8/layout/process1"/>
    <dgm:cxn modelId="{EDEF36E2-0158-4D6C-B43E-E24693DFF2E2}" type="presParOf" srcId="{8A5CF0CE-3323-464D-9C63-05C1BDB053F5}" destId="{5FA465F6-7607-499F-BFB2-52F4E071FB67}" srcOrd="0" destOrd="0" presId="urn:microsoft.com/office/officeart/2005/8/layout/process1"/>
    <dgm:cxn modelId="{4DAE8453-FF09-4DF8-9C4E-BAE64B53B255}" type="presParOf" srcId="{BF708676-7EFC-4C81-9D3A-3E677EAC1C7B}" destId="{552FB8E7-A5FB-4CC3-94C3-CE0BDF19F9F1}" srcOrd="2" destOrd="0" presId="urn:microsoft.com/office/officeart/2005/8/layout/process1"/>
    <dgm:cxn modelId="{44405536-0C0F-4EB7-87ED-A2760165AC5A}" type="presParOf" srcId="{BF708676-7EFC-4C81-9D3A-3E677EAC1C7B}" destId="{353C3794-50AA-4D44-83C9-CE28317C3317}" srcOrd="3" destOrd="0" presId="urn:microsoft.com/office/officeart/2005/8/layout/process1"/>
    <dgm:cxn modelId="{4BE289DB-1473-4BEC-9704-6CE0A448BB7D}" type="presParOf" srcId="{353C3794-50AA-4D44-83C9-CE28317C3317}" destId="{5AFF040D-0639-4120-9E39-DA822CF9F321}" srcOrd="0" destOrd="0" presId="urn:microsoft.com/office/officeart/2005/8/layout/process1"/>
    <dgm:cxn modelId="{7764BC8A-303B-4D7E-825F-E2B5FEF23FF2}" type="presParOf" srcId="{BF708676-7EFC-4C81-9D3A-3E677EAC1C7B}" destId="{A1E15D63-E1FF-4A28-A04F-A2B65927BC31}" srcOrd="4" destOrd="0" presId="urn:microsoft.com/office/officeart/2005/8/layout/process1"/>
    <dgm:cxn modelId="{A7E523DC-62F4-4670-8AED-3D8EE027C019}" type="presParOf" srcId="{BF708676-7EFC-4C81-9D3A-3E677EAC1C7B}" destId="{D6D5895D-3135-45AB-A10F-FD6A10DD810D}" srcOrd="5" destOrd="0" presId="urn:microsoft.com/office/officeart/2005/8/layout/process1"/>
    <dgm:cxn modelId="{4E055CEC-7D8E-4622-944B-D7756C97B35F}" type="presParOf" srcId="{D6D5895D-3135-45AB-A10F-FD6A10DD810D}" destId="{CD723709-1490-4F37-B789-05A2EEA504CC}" srcOrd="0" destOrd="0" presId="urn:microsoft.com/office/officeart/2005/8/layout/process1"/>
    <dgm:cxn modelId="{4E4E9200-E0F9-401D-8C72-398B21610BAB}" type="presParOf" srcId="{BF708676-7EFC-4C81-9D3A-3E677EAC1C7B}" destId="{BF01FA94-BCBA-4F37-9F18-2556648FF39B}" srcOrd="6" destOrd="0" presId="urn:microsoft.com/office/officeart/2005/8/layout/process1"/>
    <dgm:cxn modelId="{CB9366C3-D27A-4A57-AD30-4921EAA819F3}" type="presParOf" srcId="{BF708676-7EFC-4C81-9D3A-3E677EAC1C7B}" destId="{586A9BF1-72D3-4ED2-8E68-069A70A53331}" srcOrd="7" destOrd="0" presId="urn:microsoft.com/office/officeart/2005/8/layout/process1"/>
    <dgm:cxn modelId="{16A5B4FE-C1D7-49DA-8446-572137828F30}" type="presParOf" srcId="{586A9BF1-72D3-4ED2-8E68-069A70A53331}" destId="{E688D87A-C9FE-4B2F-ADE3-39F194AB5246}" srcOrd="0" destOrd="0" presId="urn:microsoft.com/office/officeart/2005/8/layout/process1"/>
    <dgm:cxn modelId="{70513E81-7527-4465-AB14-8FFC407E320A}" type="presParOf" srcId="{BF708676-7EFC-4C81-9D3A-3E677EAC1C7B}" destId="{96CC7748-8ED1-4FB1-8693-769F531E11C5}" srcOrd="8" destOrd="0" presId="urn:microsoft.com/office/officeart/2005/8/layout/process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11DEAC9-5D4C-4A6A-A44E-082A26F60596}">
      <dsp:nvSpPr>
        <dsp:cNvPr id="0" name=""/>
        <dsp:cNvSpPr/>
      </dsp:nvSpPr>
      <dsp:spPr>
        <a:xfrm>
          <a:off x="8785" y="1695665"/>
          <a:ext cx="1548231" cy="211412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100000"/>
            </a:lnSpc>
            <a:spcBef>
              <a:spcPct val="0"/>
            </a:spcBef>
            <a:spcAft>
              <a:spcPct val="35000"/>
            </a:spcAft>
            <a:buNone/>
          </a:pPr>
          <a:r>
            <a:rPr lang="en-US" sz="1800" kern="1200" dirty="0">
              <a:latin typeface="Times New Roman" panose="02020603050405020304" pitchFamily="18" charset="0"/>
              <a:cs typeface="Times New Roman" panose="02020603050405020304" pitchFamily="18" charset="0"/>
            </a:rPr>
            <a:t>Performance  Analysis </a:t>
          </a:r>
        </a:p>
      </dsp:txBody>
      <dsp:txXfrm>
        <a:off x="54131" y="1741011"/>
        <a:ext cx="1457539" cy="2023428"/>
      </dsp:txXfrm>
    </dsp:sp>
    <dsp:sp modelId="{8A5CF0CE-3323-464D-9C63-05C1BDB053F5}">
      <dsp:nvSpPr>
        <dsp:cNvPr id="0" name=""/>
        <dsp:cNvSpPr/>
      </dsp:nvSpPr>
      <dsp:spPr>
        <a:xfrm>
          <a:off x="1670819" y="2611609"/>
          <a:ext cx="241262" cy="28223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1670819" y="2668055"/>
        <a:ext cx="168883" cy="169339"/>
      </dsp:txXfrm>
    </dsp:sp>
    <dsp:sp modelId="{552FB8E7-A5FB-4CC3-94C3-CE0BDF19F9F1}">
      <dsp:nvSpPr>
        <dsp:cNvPr id="0" name=""/>
        <dsp:cNvSpPr/>
      </dsp:nvSpPr>
      <dsp:spPr>
        <a:xfrm>
          <a:off x="2012228" y="1724896"/>
          <a:ext cx="1138029" cy="2055657"/>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100000"/>
            </a:lnSpc>
            <a:spcBef>
              <a:spcPct val="0"/>
            </a:spcBef>
            <a:spcAft>
              <a:spcPct val="35000"/>
            </a:spcAft>
            <a:buNone/>
          </a:pPr>
          <a:r>
            <a:rPr lang="en-US" sz="1800" kern="1200" dirty="0">
              <a:latin typeface="Times New Roman" panose="02020603050405020304" pitchFamily="18" charset="0"/>
              <a:cs typeface="Times New Roman" panose="02020603050405020304" pitchFamily="18" charset="0"/>
            </a:rPr>
            <a:t>Plotting of Drying Curves</a:t>
          </a:r>
        </a:p>
      </dsp:txBody>
      <dsp:txXfrm>
        <a:off x="2045560" y="1758228"/>
        <a:ext cx="1071365" cy="1988993"/>
      </dsp:txXfrm>
    </dsp:sp>
    <dsp:sp modelId="{353C3794-50AA-4D44-83C9-CE28317C3317}">
      <dsp:nvSpPr>
        <dsp:cNvPr id="0" name=""/>
        <dsp:cNvSpPr/>
      </dsp:nvSpPr>
      <dsp:spPr>
        <a:xfrm>
          <a:off x="3264060" y="2611609"/>
          <a:ext cx="241262" cy="28223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3264060" y="2668055"/>
        <a:ext cx="168883" cy="169339"/>
      </dsp:txXfrm>
    </dsp:sp>
    <dsp:sp modelId="{A1E15D63-E1FF-4A28-A04F-A2B65927BC31}">
      <dsp:nvSpPr>
        <dsp:cNvPr id="0" name=""/>
        <dsp:cNvSpPr/>
      </dsp:nvSpPr>
      <dsp:spPr>
        <a:xfrm>
          <a:off x="3605469" y="1724896"/>
          <a:ext cx="1138029" cy="2055657"/>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100000"/>
            </a:lnSpc>
            <a:spcBef>
              <a:spcPct val="0"/>
            </a:spcBef>
            <a:spcAft>
              <a:spcPct val="35000"/>
            </a:spcAft>
            <a:buNone/>
          </a:pPr>
          <a:r>
            <a:rPr lang="en-US" sz="1800" kern="1200" dirty="0">
              <a:latin typeface="Times New Roman" panose="02020603050405020304" pitchFamily="18" charset="0"/>
              <a:cs typeface="Times New Roman" panose="02020603050405020304" pitchFamily="18" charset="0"/>
            </a:rPr>
            <a:t>Curve fitting to get the best mathematical model</a:t>
          </a:r>
        </a:p>
      </dsp:txBody>
      <dsp:txXfrm>
        <a:off x="3638801" y="1758228"/>
        <a:ext cx="1071365" cy="1988993"/>
      </dsp:txXfrm>
    </dsp:sp>
    <dsp:sp modelId="{D6D5895D-3135-45AB-A10F-FD6A10DD810D}">
      <dsp:nvSpPr>
        <dsp:cNvPr id="0" name=""/>
        <dsp:cNvSpPr/>
      </dsp:nvSpPr>
      <dsp:spPr>
        <a:xfrm>
          <a:off x="4857301" y="2611609"/>
          <a:ext cx="241262" cy="28223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IN" sz="1200" kern="1200"/>
        </a:p>
      </dsp:txBody>
      <dsp:txXfrm>
        <a:off x="4857301" y="2668055"/>
        <a:ext cx="168883" cy="169339"/>
      </dsp:txXfrm>
    </dsp:sp>
    <dsp:sp modelId="{BF01FA94-BCBA-4F37-9F18-2556648FF39B}">
      <dsp:nvSpPr>
        <dsp:cNvPr id="0" name=""/>
        <dsp:cNvSpPr/>
      </dsp:nvSpPr>
      <dsp:spPr>
        <a:xfrm>
          <a:off x="5198710" y="1728329"/>
          <a:ext cx="1356473" cy="204879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100000"/>
            </a:lnSpc>
            <a:spcBef>
              <a:spcPct val="0"/>
            </a:spcBef>
            <a:spcAft>
              <a:spcPct val="35000"/>
            </a:spcAft>
            <a:buNone/>
          </a:pPr>
          <a:r>
            <a:rPr sz="1800" kern="1200" dirty="0" err="1">
              <a:latin typeface="Times New Roman" panose="02020603050405020304" pitchFamily="18" charset="0"/>
              <a:cs typeface="Times New Roman" panose="02020603050405020304" pitchFamily="18" charset="0"/>
            </a:rPr>
            <a:t>Comparis</a:t>
          </a:r>
          <a:r>
            <a:rPr lang="en-IN" sz="1800" kern="1200" dirty="0">
              <a:latin typeface="Times New Roman" panose="02020603050405020304" pitchFamily="18" charset="0"/>
              <a:cs typeface="Times New Roman" panose="02020603050405020304" pitchFamily="18" charset="0"/>
            </a:rPr>
            <a:t>on</a:t>
          </a:r>
          <a:r>
            <a:rPr sz="1800" kern="1200" dirty="0">
              <a:latin typeface="Times New Roman" panose="02020603050405020304" pitchFamily="18" charset="0"/>
              <a:cs typeface="Times New Roman" panose="02020603050405020304" pitchFamily="18" charset="0"/>
            </a:rPr>
            <a:t> of drying </a:t>
          </a:r>
          <a:r>
            <a:rPr sz="1800" kern="1200" dirty="0" err="1">
              <a:latin typeface="Times New Roman" panose="02020603050405020304" pitchFamily="18" charset="0"/>
              <a:cs typeface="Times New Roman" panose="02020603050405020304" pitchFamily="18" charset="0"/>
            </a:rPr>
            <a:t>behaviour</a:t>
          </a:r>
          <a:r>
            <a:rPr sz="1800" kern="1200" dirty="0">
              <a:latin typeface="Times New Roman" panose="02020603050405020304" pitchFamily="18" charset="0"/>
              <a:cs typeface="Times New Roman" panose="02020603050405020304" pitchFamily="18" charset="0"/>
            </a:rPr>
            <a:t> of open sun and Solar drying</a:t>
          </a:r>
        </a:p>
      </dsp:txBody>
      <dsp:txXfrm>
        <a:off x="5238440" y="1768059"/>
        <a:ext cx="1277013" cy="1969331"/>
      </dsp:txXfrm>
    </dsp:sp>
    <dsp:sp modelId="{586A9BF1-72D3-4ED2-8E68-069A70A53331}">
      <dsp:nvSpPr>
        <dsp:cNvPr id="0" name=""/>
        <dsp:cNvSpPr/>
      </dsp:nvSpPr>
      <dsp:spPr>
        <a:xfrm>
          <a:off x="6668987" y="2611609"/>
          <a:ext cx="241262" cy="28223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IN" sz="1200" kern="1200"/>
        </a:p>
      </dsp:txBody>
      <dsp:txXfrm>
        <a:off x="6668987" y="2668055"/>
        <a:ext cx="168883" cy="169339"/>
      </dsp:txXfrm>
    </dsp:sp>
    <dsp:sp modelId="{96CC7748-8ED1-4FB1-8693-769F531E11C5}">
      <dsp:nvSpPr>
        <dsp:cNvPr id="0" name=""/>
        <dsp:cNvSpPr/>
      </dsp:nvSpPr>
      <dsp:spPr>
        <a:xfrm>
          <a:off x="7010395" y="1724896"/>
          <a:ext cx="1138029" cy="2055657"/>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100000"/>
            </a:lnSpc>
            <a:spcBef>
              <a:spcPct val="0"/>
            </a:spcBef>
            <a:spcAft>
              <a:spcPct val="35000"/>
            </a:spcAft>
            <a:buNone/>
          </a:pPr>
          <a:r>
            <a:rPr sz="1800" kern="1200" dirty="0">
              <a:latin typeface="Times New Roman" panose="02020603050405020304" pitchFamily="18" charset="0"/>
              <a:cs typeface="Times New Roman" panose="02020603050405020304" pitchFamily="18" charset="0"/>
            </a:rPr>
            <a:t>Storage of Herbs</a:t>
          </a:r>
        </a:p>
      </dsp:txBody>
      <dsp:txXfrm>
        <a:off x="7043727" y="1758228"/>
        <a:ext cx="1071365" cy="198899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11DEAC9-5D4C-4A6A-A44E-082A26F60596}">
      <dsp:nvSpPr>
        <dsp:cNvPr id="0" name=""/>
        <dsp:cNvSpPr/>
      </dsp:nvSpPr>
      <dsp:spPr>
        <a:xfrm>
          <a:off x="3968" y="1917997"/>
          <a:ext cx="1230312" cy="1534045"/>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100000"/>
            </a:lnSpc>
            <a:spcBef>
              <a:spcPct val="0"/>
            </a:spcBef>
            <a:spcAft>
              <a:spcPct val="35000"/>
            </a:spcAft>
            <a:buNone/>
          </a:pPr>
          <a:r>
            <a:rPr lang="en-US" sz="1800" kern="1200" dirty="0">
              <a:latin typeface="Times New Roman" panose="02020603050405020304" pitchFamily="18" charset="0"/>
              <a:cs typeface="Times New Roman" panose="02020603050405020304" pitchFamily="18" charset="0"/>
            </a:rPr>
            <a:t>Harvesting</a:t>
          </a:r>
        </a:p>
      </dsp:txBody>
      <dsp:txXfrm>
        <a:off x="40003" y="1954032"/>
        <a:ext cx="1158242" cy="1461975"/>
      </dsp:txXfrm>
    </dsp:sp>
    <dsp:sp modelId="{8A5CF0CE-3323-464D-9C63-05C1BDB053F5}">
      <dsp:nvSpPr>
        <dsp:cNvPr id="0" name=""/>
        <dsp:cNvSpPr/>
      </dsp:nvSpPr>
      <dsp:spPr>
        <a:xfrm rot="48311">
          <a:off x="1357299" y="2544668"/>
          <a:ext cx="260852" cy="30511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1357303" y="2605141"/>
        <a:ext cx="182596" cy="183071"/>
      </dsp:txXfrm>
    </dsp:sp>
    <dsp:sp modelId="{552FB8E7-A5FB-4CC3-94C3-CE0BDF19F9F1}">
      <dsp:nvSpPr>
        <dsp:cNvPr id="0" name=""/>
        <dsp:cNvSpPr/>
      </dsp:nvSpPr>
      <dsp:spPr>
        <a:xfrm>
          <a:off x="1726406" y="1942204"/>
          <a:ext cx="1230312" cy="1534045"/>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100000"/>
            </a:lnSpc>
            <a:spcBef>
              <a:spcPct val="0"/>
            </a:spcBef>
            <a:spcAft>
              <a:spcPct val="35000"/>
            </a:spcAft>
            <a:buNone/>
          </a:pPr>
          <a:r>
            <a:rPr lang="en-US" sz="1800" kern="1200" dirty="0">
              <a:latin typeface="Times New Roman" panose="02020603050405020304" pitchFamily="18" charset="0"/>
              <a:cs typeface="Times New Roman" panose="02020603050405020304" pitchFamily="18" charset="0"/>
            </a:rPr>
            <a:t>Stem Removal, Cleaning and Washing</a:t>
          </a:r>
        </a:p>
      </dsp:txBody>
      <dsp:txXfrm>
        <a:off x="1762441" y="1978239"/>
        <a:ext cx="1158242" cy="1461975"/>
      </dsp:txXfrm>
    </dsp:sp>
    <dsp:sp modelId="{353C3794-50AA-4D44-83C9-CE28317C3317}">
      <dsp:nvSpPr>
        <dsp:cNvPr id="0" name=""/>
        <dsp:cNvSpPr/>
      </dsp:nvSpPr>
      <dsp:spPr>
        <a:xfrm>
          <a:off x="3079750" y="2556668"/>
          <a:ext cx="260826" cy="30511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3079750" y="2617691"/>
        <a:ext cx="182578" cy="183071"/>
      </dsp:txXfrm>
    </dsp:sp>
    <dsp:sp modelId="{A1E15D63-E1FF-4A28-A04F-A2B65927BC31}">
      <dsp:nvSpPr>
        <dsp:cNvPr id="0" name=""/>
        <dsp:cNvSpPr/>
      </dsp:nvSpPr>
      <dsp:spPr>
        <a:xfrm>
          <a:off x="3448843" y="1942204"/>
          <a:ext cx="1230312" cy="1534045"/>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100000"/>
            </a:lnSpc>
            <a:spcBef>
              <a:spcPct val="0"/>
            </a:spcBef>
            <a:spcAft>
              <a:spcPct val="35000"/>
            </a:spcAft>
            <a:buNone/>
          </a:pPr>
          <a:r>
            <a:rPr lang="en-US" sz="1800" kern="1200" dirty="0">
              <a:latin typeface="Times New Roman" panose="02020603050405020304" pitchFamily="18" charset="0"/>
              <a:cs typeface="Times New Roman" panose="02020603050405020304" pitchFamily="18" charset="0"/>
            </a:rPr>
            <a:t>Weighing</a:t>
          </a:r>
        </a:p>
        <a:p>
          <a:pPr marL="0" lvl="0" indent="0" algn="ctr" defTabSz="800100">
            <a:lnSpc>
              <a:spcPct val="100000"/>
            </a:lnSpc>
            <a:spcBef>
              <a:spcPct val="0"/>
            </a:spcBef>
            <a:spcAft>
              <a:spcPct val="35000"/>
            </a:spcAft>
            <a:buNone/>
          </a:pPr>
          <a:r>
            <a:rPr lang="en-US" sz="1800" kern="1200" dirty="0">
              <a:latin typeface="Times New Roman" panose="02020603050405020304" pitchFamily="18" charset="0"/>
              <a:cs typeface="Times New Roman" panose="02020603050405020304" pitchFamily="18" charset="0"/>
            </a:rPr>
            <a:t>(300g)</a:t>
          </a:r>
        </a:p>
      </dsp:txBody>
      <dsp:txXfrm>
        <a:off x="3484878" y="1978239"/>
        <a:ext cx="1158242" cy="1461975"/>
      </dsp:txXfrm>
    </dsp:sp>
    <dsp:sp modelId="{D6D5895D-3135-45AB-A10F-FD6A10DD810D}">
      <dsp:nvSpPr>
        <dsp:cNvPr id="0" name=""/>
        <dsp:cNvSpPr/>
      </dsp:nvSpPr>
      <dsp:spPr>
        <a:xfrm>
          <a:off x="4802187" y="2556668"/>
          <a:ext cx="260826" cy="30511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IN" sz="1300" kern="1200"/>
        </a:p>
      </dsp:txBody>
      <dsp:txXfrm>
        <a:off x="4802187" y="2617691"/>
        <a:ext cx="182578" cy="183071"/>
      </dsp:txXfrm>
    </dsp:sp>
    <dsp:sp modelId="{BF01FA94-BCBA-4F37-9F18-2556648FF39B}">
      <dsp:nvSpPr>
        <dsp:cNvPr id="0" name=""/>
        <dsp:cNvSpPr/>
      </dsp:nvSpPr>
      <dsp:spPr>
        <a:xfrm>
          <a:off x="5171281" y="1942204"/>
          <a:ext cx="1230312" cy="1534045"/>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100000"/>
            </a:lnSpc>
            <a:spcBef>
              <a:spcPct val="0"/>
            </a:spcBef>
            <a:spcAft>
              <a:spcPct val="35000"/>
            </a:spcAft>
            <a:buNone/>
          </a:pPr>
          <a:r>
            <a:rPr altLang="en-US" sz="1800" kern="1200" dirty="0">
              <a:latin typeface="Times New Roman" panose="02020603050405020304" pitchFamily="18" charset="0"/>
              <a:cs typeface="Times New Roman" panose="02020603050405020304" pitchFamily="18" charset="0"/>
            </a:rPr>
            <a:t>Open sun and Solar Drying </a:t>
          </a:r>
          <a:r>
            <a:rPr lang="en-US" sz="1800" kern="1200" dirty="0">
              <a:latin typeface="Times New Roman" panose="02020603050405020304" pitchFamily="18" charset="0"/>
              <a:cs typeface="Times New Roman" panose="02020603050405020304" pitchFamily="18" charset="0"/>
            </a:rPr>
            <a:t>Process</a:t>
          </a:r>
        </a:p>
      </dsp:txBody>
      <dsp:txXfrm>
        <a:off x="5207316" y="1978239"/>
        <a:ext cx="1158242" cy="1461975"/>
      </dsp:txXfrm>
    </dsp:sp>
    <dsp:sp modelId="{586A9BF1-72D3-4ED2-8E68-069A70A53331}">
      <dsp:nvSpPr>
        <dsp:cNvPr id="0" name=""/>
        <dsp:cNvSpPr/>
      </dsp:nvSpPr>
      <dsp:spPr>
        <a:xfrm>
          <a:off x="6524624" y="2556668"/>
          <a:ext cx="260826" cy="30511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IN" sz="1300" kern="1200"/>
        </a:p>
      </dsp:txBody>
      <dsp:txXfrm>
        <a:off x="6524624" y="2617691"/>
        <a:ext cx="182578" cy="183071"/>
      </dsp:txXfrm>
    </dsp:sp>
    <dsp:sp modelId="{96CC7748-8ED1-4FB1-8693-769F531E11C5}">
      <dsp:nvSpPr>
        <dsp:cNvPr id="0" name=""/>
        <dsp:cNvSpPr/>
      </dsp:nvSpPr>
      <dsp:spPr>
        <a:xfrm>
          <a:off x="6893718" y="1942204"/>
          <a:ext cx="1230312" cy="1534045"/>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100000"/>
            </a:lnSpc>
            <a:spcBef>
              <a:spcPct val="0"/>
            </a:spcBef>
            <a:spcAft>
              <a:spcPct val="35000"/>
            </a:spcAft>
            <a:buNone/>
          </a:pPr>
          <a:r>
            <a:rPr altLang="en-US" sz="1800" kern="1200" dirty="0">
              <a:latin typeface="Times New Roman" panose="02020603050405020304" pitchFamily="18" charset="0"/>
              <a:cs typeface="Times New Roman" panose="02020603050405020304" pitchFamily="18" charset="0"/>
            </a:rPr>
            <a:t>Tabulation of </a:t>
          </a:r>
          <a:r>
            <a:rPr lang="en-US" sz="1800" kern="1200" dirty="0">
              <a:latin typeface="Times New Roman" panose="02020603050405020304" pitchFamily="18" charset="0"/>
              <a:cs typeface="Times New Roman" panose="02020603050405020304" pitchFamily="18" charset="0"/>
            </a:rPr>
            <a:t>required parameters</a:t>
          </a:r>
        </a:p>
      </dsp:txBody>
      <dsp:txXfrm>
        <a:off x="6929753" y="1978239"/>
        <a:ext cx="1158242" cy="1461975"/>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2">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7170E77-630B-4EB6-AD90-D447B9B67747}" type="datetimeFigureOut">
              <a:rPr lang="en-IN" smtClean="0"/>
              <a:t>23-05-2019</a:t>
            </a:fld>
            <a:endParaRPr lang="en-IN"/>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5FCF468-06AC-456B-8524-2B28233C4069}" type="slidenum">
              <a:rPr lang="en-IN" smtClean="0"/>
              <a:t>‹#›</a:t>
            </a:fld>
            <a:endParaRPr lang="en-IN"/>
          </a:p>
        </p:txBody>
      </p:sp>
    </p:spTree>
    <p:extLst>
      <p:ext uri="{BB962C8B-B14F-4D97-AF65-F5344CB8AC3E}">
        <p14:creationId xmlns:p14="http://schemas.microsoft.com/office/powerpoint/2010/main" val="22907016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5FCF468-06AC-456B-8524-2B28233C4069}" type="slidenum">
              <a:rPr lang="en-IN" smtClean="0"/>
              <a:t>5</a:t>
            </a:fld>
            <a:endParaRPr lang="en-IN"/>
          </a:p>
        </p:txBody>
      </p:sp>
    </p:spTree>
    <p:extLst>
      <p:ext uri="{BB962C8B-B14F-4D97-AF65-F5344CB8AC3E}">
        <p14:creationId xmlns:p14="http://schemas.microsoft.com/office/powerpoint/2010/main" val="30385406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5FCF468-06AC-456B-8524-2B28233C4069}" type="slidenum">
              <a:rPr lang="en-IN" smtClean="0"/>
              <a:t>15</a:t>
            </a:fld>
            <a:endParaRPr lang="en-IN"/>
          </a:p>
        </p:txBody>
      </p:sp>
    </p:spTree>
    <p:extLst>
      <p:ext uri="{BB962C8B-B14F-4D97-AF65-F5344CB8AC3E}">
        <p14:creationId xmlns:p14="http://schemas.microsoft.com/office/powerpoint/2010/main" val="33443593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4CCC1FA-BB48-45C3-86A3-05ACB408BFCE}" type="slidenum">
              <a:rPr lang="en-IN" smtClean="0"/>
              <a:t>24</a:t>
            </a:fld>
            <a:endParaRPr lang="en-I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IN"/>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CA285576-D769-4DC8-A9B5-C002C77F7E95}" type="datetime1">
              <a:rPr lang="en-IN" smtClean="0"/>
              <a:t>23-05-2019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3757EA9-4275-4111-ADD3-061D6FD466D7}" type="slidenum">
              <a:rPr lang="en-IN" smtClean="0"/>
              <a:t>‹#›</a:t>
            </a:fld>
            <a:endParaRPr lang="en-I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331741B6-17A5-4A0A-8B80-18F513976349}" type="datetime1">
              <a:rPr lang="en-IN" smtClean="0"/>
              <a:t>23-05-2019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3757EA9-4275-4111-ADD3-061D6FD466D7}" type="slidenum">
              <a:rPr lang="en-IN" smtClean="0"/>
              <a:t>‹#›</a:t>
            </a:fld>
            <a:endParaRPr lang="en-I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6D8F1EE6-43C8-4DB6-8790-C4B714FB91F9}" type="datetime1">
              <a:rPr lang="en-IN" smtClean="0"/>
              <a:t>23-05-2019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3757EA9-4275-4111-ADD3-061D6FD466D7}" type="slidenum">
              <a:rPr lang="en-IN" smtClean="0"/>
              <a:t>‹#›</a:t>
            </a:fld>
            <a:endParaRPr lang="en-I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0066ABDE-7E17-4FA3-8BA8-1473B207FCDE}" type="datetime1">
              <a:rPr lang="en-IN" smtClean="0"/>
              <a:t>23-05-2019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3757EA9-4275-4111-ADD3-061D6FD466D7}" type="slidenum">
              <a:rPr lang="en-IN" smtClean="0"/>
              <a:t>‹#›</a:t>
            </a:fld>
            <a:endParaRPr lang="en-I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IN"/>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BA30099-09F4-4FDF-A060-D8D498F2B590}" type="datetime1">
              <a:rPr lang="en-IN" smtClean="0"/>
              <a:t>23-05-2019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3757EA9-4275-4111-ADD3-061D6FD466D7}" type="slidenum">
              <a:rPr lang="en-IN" smtClean="0"/>
              <a:t>‹#›</a:t>
            </a:fld>
            <a:endParaRPr lang="en-I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fld id="{BD388C52-2D6D-4B1D-BEE7-B2B8E46346F7}" type="datetime1">
              <a:rPr lang="en-IN" smtClean="0"/>
              <a:t>23-05-2019</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3757EA9-4275-4111-ADD3-061D6FD466D7}" type="slidenum">
              <a:rPr lang="en-IN" smtClean="0"/>
              <a:t>‹#›</a:t>
            </a:fld>
            <a:endParaRPr lang="en-I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IN"/>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fld id="{E24A543D-47E0-4DDC-86F0-CCB258894567}" type="datetime1">
              <a:rPr lang="en-IN" smtClean="0"/>
              <a:t>23-05-2019</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D3757EA9-4275-4111-ADD3-061D6FD466D7}" type="slidenum">
              <a:rPr lang="en-IN" smtClean="0"/>
              <a:t>‹#›</a:t>
            </a:fld>
            <a:endParaRPr lang="en-I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2261F9CA-3CD0-44F6-A550-BD64CE0059DC}" type="datetime1">
              <a:rPr lang="en-IN" smtClean="0"/>
              <a:t>23-05-2019</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D3757EA9-4275-4111-ADD3-061D6FD466D7}" type="slidenum">
              <a:rPr lang="en-IN" smtClean="0"/>
              <a:t>‹#›</a:t>
            </a:fld>
            <a:endParaRPr lang="en-I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4D82D45-593D-4B54-BBA0-737B6F7C46DB}" type="datetime1">
              <a:rPr lang="en-IN" smtClean="0"/>
              <a:t>23-05-2019</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D3757EA9-4275-4111-ADD3-061D6FD466D7}" type="slidenum">
              <a:rPr lang="en-IN" smtClean="0"/>
              <a:t>‹#›</a:t>
            </a:fld>
            <a:endParaRPr lang="en-I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IN"/>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046178E-FC85-45E6-BF03-D3E9F438C8E3}" type="datetime1">
              <a:rPr lang="en-IN" smtClean="0"/>
              <a:t>23-05-2019</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3757EA9-4275-4111-ADD3-061D6FD466D7}" type="slidenum">
              <a:rPr lang="en-IN" smtClean="0"/>
              <a:t>‹#›</a:t>
            </a:fld>
            <a:endParaRPr lang="en-I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IN"/>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3A58DC8-6B64-4F1B-81AD-EB4383F721D7}" type="datetime1">
              <a:rPr lang="en-IN" smtClean="0"/>
              <a:t>23-05-2019</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3757EA9-4275-4111-ADD3-061D6FD466D7}" type="slidenum">
              <a:rPr lang="en-IN" smtClean="0"/>
              <a:t>‹#›</a:t>
            </a:fld>
            <a:endParaRPr lang="en-I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2AD7967-F629-46D4-8EBC-201835162C2E}" type="datetime1">
              <a:rPr lang="en-IN" smtClean="0"/>
              <a:t>23-05-2019</a:t>
            </a:fld>
            <a:endParaRPr lang="en-IN"/>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3757EA9-4275-4111-ADD3-061D6FD466D7}" type="slidenum">
              <a:rPr lang="en-IN" smtClean="0"/>
              <a:t>‹#›</a:t>
            </a:fld>
            <a:endParaRPr lang="en-I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diagramLayout" Target="../diagrams/layout1.xml"/><Relationship Id="rId7" Type="http://schemas.openxmlformats.org/officeDocument/2006/relationships/diagramData" Target="../diagrams/data2.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4.xml"/><Relationship Id="rId5" Type="http://schemas.openxmlformats.org/officeDocument/2006/relationships/image" Target="../media/image32.png"/><Relationship Id="rId4" Type="http://schemas.openxmlformats.org/officeDocument/2006/relationships/image" Target="../media/image31.png"/></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s://www.researchgate.net/journal/0960-1481_Renewable_Energy" TargetMode="External"/><Relationship Id="rId2" Type="http://schemas.openxmlformats.org/officeDocument/2006/relationships/hyperlink" Target="https://goo.gl/fjyPNb" TargetMode="External"/><Relationship Id="rId1" Type="http://schemas.openxmlformats.org/officeDocument/2006/relationships/slideLayout" Target="../slideLayouts/slideLayout2.xml"/><Relationship Id="rId4" Type="http://schemas.openxmlformats.org/officeDocument/2006/relationships/hyperlink" Target="http://mnre.gov.in/sec/DNI_Annual.jpg"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6.jpeg"/><Relationship Id="rId7" Type="http://schemas.openxmlformats.org/officeDocument/2006/relationships/image" Target="../media/image20.jpeg"/><Relationship Id="rId2" Type="http://schemas.openxmlformats.org/officeDocument/2006/relationships/image" Target="../media/image15.jpeg"/><Relationship Id="rId1" Type="http://schemas.openxmlformats.org/officeDocument/2006/relationships/slideLayout" Target="../slideLayouts/slideLayout2.xml"/><Relationship Id="rId6" Type="http://schemas.openxmlformats.org/officeDocument/2006/relationships/image" Target="../media/image19.jpeg"/><Relationship Id="rId5" Type="http://schemas.openxmlformats.org/officeDocument/2006/relationships/image" Target="../media/image18.jpeg"/><Relationship Id="rId4" Type="http://schemas.openxmlformats.org/officeDocument/2006/relationships/image" Target="../media/image17.jpeg"/></Relationships>
</file>

<file path=ppt/slides/_rels/slide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3568" y="1646535"/>
            <a:ext cx="7772400" cy="1470025"/>
          </a:xfrm>
        </p:spPr>
        <p:txBody>
          <a:bodyPr>
            <a:normAutofit/>
          </a:bodyPr>
          <a:lstStyle/>
          <a:p>
            <a:r>
              <a:rPr lang="en-IN" sz="2500" dirty="0">
                <a:latin typeface="Times New Roman" panose="02020603050405020304" pitchFamily="18" charset="0"/>
                <a:cs typeface="Times New Roman" panose="02020603050405020304" pitchFamily="18" charset="0"/>
              </a:rPr>
              <a:t>Performance Analysis of a Solar Thermal Operated Domestic Drying System</a:t>
            </a:r>
          </a:p>
        </p:txBody>
      </p:sp>
      <p:sp>
        <p:nvSpPr>
          <p:cNvPr id="3" name="Subtitle 2"/>
          <p:cNvSpPr>
            <a:spLocks noGrp="1"/>
          </p:cNvSpPr>
          <p:nvPr>
            <p:ph type="subTitle" idx="1"/>
          </p:nvPr>
        </p:nvSpPr>
        <p:spPr>
          <a:xfrm>
            <a:off x="1331640" y="3116560"/>
            <a:ext cx="6400800" cy="1752600"/>
          </a:xfrm>
        </p:spPr>
        <p:txBody>
          <a:bodyPr>
            <a:normAutofit fontScale="62500" lnSpcReduction="20000"/>
          </a:bodyPr>
          <a:lstStyle/>
          <a:p>
            <a:pPr algn="l"/>
            <a:r>
              <a:rPr lang="en-IN" b="1" dirty="0">
                <a:solidFill>
                  <a:schemeClr val="tx1"/>
                </a:solidFill>
                <a:latin typeface="Times New Roman" panose="02020603050405020304" pitchFamily="18" charset="0"/>
                <a:cs typeface="Times New Roman" panose="02020603050405020304" pitchFamily="18" charset="0"/>
              </a:rPr>
              <a:t>        Presented by:</a:t>
            </a:r>
            <a:r>
              <a:rPr lang="en-IN" dirty="0">
                <a:solidFill>
                  <a:schemeClr val="tx1"/>
                </a:solidFill>
                <a:latin typeface="Times New Roman" panose="02020603050405020304" pitchFamily="18" charset="0"/>
                <a:cs typeface="Times New Roman" panose="02020603050405020304" pitchFamily="18" charset="0"/>
              </a:rPr>
              <a:t>		                 </a:t>
            </a:r>
            <a:r>
              <a:rPr lang="en-IN" b="1" dirty="0">
                <a:solidFill>
                  <a:schemeClr val="tx1"/>
                </a:solidFill>
                <a:latin typeface="Times New Roman" panose="02020603050405020304" pitchFamily="18" charset="0"/>
                <a:cs typeface="Times New Roman" panose="02020603050405020304" pitchFamily="18" charset="0"/>
              </a:rPr>
              <a:t>USN:</a:t>
            </a:r>
          </a:p>
          <a:p>
            <a:pPr marL="514350" indent="-514350" algn="l">
              <a:buAutoNum type="arabicParenR"/>
            </a:pPr>
            <a:r>
              <a:rPr lang="en-IN" b="1" dirty="0">
                <a:solidFill>
                  <a:srgbClr val="FF0000"/>
                </a:solidFill>
                <a:latin typeface="Times New Roman" panose="02020603050405020304" pitchFamily="18" charset="0"/>
                <a:cs typeface="Times New Roman" panose="02020603050405020304" pitchFamily="18" charset="0"/>
              </a:rPr>
              <a:t>PRERAK M SETHIA		1BM15ME117</a:t>
            </a:r>
          </a:p>
          <a:p>
            <a:pPr marL="514350" indent="-514350" algn="l">
              <a:buAutoNum type="arabicParenR"/>
            </a:pPr>
            <a:r>
              <a:rPr lang="en-IN" b="1" dirty="0">
                <a:solidFill>
                  <a:srgbClr val="FF0000"/>
                </a:solidFill>
                <a:latin typeface="Times New Roman" panose="02020603050405020304" pitchFamily="18" charset="0"/>
                <a:cs typeface="Times New Roman" panose="02020603050405020304" pitchFamily="18" charset="0"/>
              </a:rPr>
              <a:t>ROHAN SK  			1BM15ME139</a:t>
            </a:r>
          </a:p>
          <a:p>
            <a:pPr marL="514350" indent="-514350" algn="l">
              <a:buAutoNum type="arabicParenR"/>
            </a:pPr>
            <a:r>
              <a:rPr lang="en-IN" b="1" dirty="0">
                <a:solidFill>
                  <a:srgbClr val="FF0000"/>
                </a:solidFill>
                <a:latin typeface="Times New Roman" panose="02020603050405020304" pitchFamily="18" charset="0"/>
                <a:cs typeface="Times New Roman" panose="02020603050405020304" pitchFamily="18" charset="0"/>
              </a:rPr>
              <a:t>SHIKHAR GOYAL		              1BM15ME152</a:t>
            </a:r>
          </a:p>
          <a:p>
            <a:pPr marL="514350" indent="-514350" algn="l">
              <a:buAutoNum type="arabicParenR"/>
            </a:pPr>
            <a:r>
              <a:rPr lang="en-IN" b="1" dirty="0">
                <a:solidFill>
                  <a:srgbClr val="FF0000"/>
                </a:solidFill>
                <a:latin typeface="Times New Roman" panose="02020603050405020304" pitchFamily="18" charset="0"/>
                <a:cs typeface="Times New Roman" panose="02020603050405020304" pitchFamily="18" charset="0"/>
              </a:rPr>
              <a:t>SHRAVAN RAJ			1BM15ME155</a:t>
            </a:r>
          </a:p>
          <a:p>
            <a:pPr marL="514350" indent="-514350">
              <a:buAutoNum type="arabicParenR"/>
            </a:pPr>
            <a:endParaRPr lang="en-IN" dirty="0">
              <a:solidFill>
                <a:schemeClr val="tx1"/>
              </a:solidFill>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3905" y="156398"/>
            <a:ext cx="1421069" cy="140970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8184" y="116632"/>
            <a:ext cx="2819400" cy="1409700"/>
          </a:xfrm>
          <a:prstGeom prst="rect">
            <a:avLst/>
          </a:prstGeom>
        </p:spPr>
      </p:pic>
      <p:sp>
        <p:nvSpPr>
          <p:cNvPr id="6" name="Subtitle 2"/>
          <p:cNvSpPr txBox="1"/>
          <p:nvPr/>
        </p:nvSpPr>
        <p:spPr>
          <a:xfrm>
            <a:off x="1034062" y="4869160"/>
            <a:ext cx="6922314" cy="1680592"/>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anose="020B0604020202020204"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r>
              <a:rPr lang="en-IN" sz="2200" b="1" dirty="0">
                <a:solidFill>
                  <a:schemeClr val="tx1"/>
                </a:solidFill>
                <a:latin typeface="Times New Roman" panose="02020603050405020304" pitchFamily="18" charset="0"/>
                <a:cs typeface="Times New Roman" panose="02020603050405020304" pitchFamily="18" charset="0"/>
              </a:rPr>
              <a:t>Under the guidance of:</a:t>
            </a:r>
          </a:p>
          <a:p>
            <a:r>
              <a:rPr lang="en-IN" sz="2200" dirty="0">
                <a:solidFill>
                  <a:schemeClr val="tx1"/>
                </a:solidFill>
                <a:latin typeface="Times New Roman" panose="02020603050405020304" pitchFamily="18" charset="0"/>
                <a:cs typeface="Times New Roman" panose="02020603050405020304" pitchFamily="18" charset="0"/>
              </a:rPr>
              <a:t>Praveen T. Hunashikatti</a:t>
            </a:r>
          </a:p>
          <a:p>
            <a:r>
              <a:rPr lang="en-IN" sz="2200" dirty="0">
                <a:solidFill>
                  <a:schemeClr val="tx1"/>
                </a:solidFill>
                <a:latin typeface="Times New Roman" panose="02020603050405020304" pitchFamily="18" charset="0"/>
                <a:cs typeface="Times New Roman" panose="02020603050405020304" pitchFamily="18" charset="0"/>
              </a:rPr>
              <a:t>Assistant Professor</a:t>
            </a:r>
          </a:p>
          <a:p>
            <a:r>
              <a:rPr lang="en-IN" sz="2200" dirty="0">
                <a:solidFill>
                  <a:schemeClr val="tx1"/>
                </a:solidFill>
                <a:latin typeface="Times New Roman" panose="02020603050405020304" pitchFamily="18" charset="0"/>
                <a:cs typeface="Times New Roman" panose="02020603050405020304" pitchFamily="18" charset="0"/>
              </a:rPr>
              <a:t>BMS College of Engineering, Bangalore</a:t>
            </a:r>
          </a:p>
          <a:p>
            <a:endParaRPr lang="en-IN" sz="3000" dirty="0">
              <a:solidFill>
                <a:schemeClr val="tx1"/>
              </a:solidFill>
              <a:latin typeface="Times New Roman" panose="02020603050405020304" pitchFamily="18" charset="0"/>
              <a:cs typeface="Times New Roman" panose="02020603050405020304" pitchFamily="18" charset="0"/>
            </a:endParaRPr>
          </a:p>
        </p:txBody>
      </p:sp>
      <p:sp>
        <p:nvSpPr>
          <p:cNvPr id="7" name="Subtitle 2"/>
          <p:cNvSpPr txBox="1"/>
          <p:nvPr/>
        </p:nvSpPr>
        <p:spPr>
          <a:xfrm>
            <a:off x="5519192" y="980728"/>
            <a:ext cx="3528392" cy="432048"/>
          </a:xfrm>
          <a:prstGeom prst="rect">
            <a:avLst/>
          </a:prstGeom>
        </p:spPr>
        <p:txBody>
          <a:bodyPr vert="horz" lIns="91440" tIns="45720" rIns="91440" bIns="45720" rtlCol="0">
            <a:normAutofit fontScale="92500"/>
          </a:bodyPr>
          <a:lstStyle>
            <a:lvl1pPr marL="0" indent="0" algn="ctr" defTabSz="914400" rtl="0" eaLnBrk="1" latinLnBrk="0" hangingPunct="1">
              <a:spcBef>
                <a:spcPct val="20000"/>
              </a:spcBef>
              <a:buFont typeface="Arial" panose="020B0604020202020204"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algn="l"/>
            <a:r>
              <a:rPr lang="en-IN" sz="1600" dirty="0">
                <a:solidFill>
                  <a:schemeClr val="tx1"/>
                </a:solidFill>
              </a:rPr>
              <a:t>Technology Informatics Design Endeavour</a:t>
            </a:r>
          </a:p>
        </p:txBody>
      </p:sp>
      <p:sp>
        <p:nvSpPr>
          <p:cNvPr id="11" name="Slide Number Placeholder 10"/>
          <p:cNvSpPr>
            <a:spLocks noGrp="1"/>
          </p:cNvSpPr>
          <p:nvPr>
            <p:ph type="sldNum" sz="quarter" idx="12"/>
          </p:nvPr>
        </p:nvSpPr>
        <p:spPr/>
        <p:txBody>
          <a:bodyPr/>
          <a:lstStyle/>
          <a:p>
            <a:fld id="{D3757EA9-4275-4111-ADD3-061D6FD466D7}" type="slidenum">
              <a:rPr lang="en-IN" smtClean="0"/>
              <a:t>1</a:t>
            </a:fld>
            <a:endParaRPr lang="en-IN"/>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D3757EA9-4275-4111-ADD3-061D6FD466D7}" type="slidenum">
              <a:rPr lang="en-IN" smtClean="0"/>
              <a:t>10</a:t>
            </a:fld>
            <a:endParaRPr lang="en-IN"/>
          </a:p>
        </p:txBody>
      </p:sp>
      <p:pic>
        <p:nvPicPr>
          <p:cNvPr id="6" name="Picture 5"/>
          <p:cNvPicPr/>
          <p:nvPr/>
        </p:nvPicPr>
        <p:blipFill>
          <a:blip r:embed="rId2">
            <a:extLst>
              <a:ext uri="{28A0092B-C50C-407E-A947-70E740481C1C}">
                <a14:useLocalDpi xmlns:a14="http://schemas.microsoft.com/office/drawing/2010/main" val="0"/>
              </a:ext>
            </a:extLst>
          </a:blip>
          <a:stretch>
            <a:fillRect/>
          </a:stretch>
        </p:blipFill>
        <p:spPr>
          <a:xfrm>
            <a:off x="1403648" y="548680"/>
            <a:ext cx="6696744" cy="3479924"/>
          </a:xfrm>
          <a:prstGeom prst="rect">
            <a:avLst/>
          </a:prstGeom>
        </p:spPr>
      </p:pic>
      <p:graphicFrame>
        <p:nvGraphicFramePr>
          <p:cNvPr id="7" name="Table 6"/>
          <p:cNvGraphicFramePr>
            <a:graphicFrameLocks noGrp="1"/>
          </p:cNvGraphicFramePr>
          <p:nvPr>
            <p:extLst>
              <p:ext uri="{D42A27DB-BD31-4B8C-83A1-F6EECF244321}">
                <p14:modId xmlns:p14="http://schemas.microsoft.com/office/powerpoint/2010/main" val="4100002990"/>
              </p:ext>
            </p:extLst>
          </p:nvPr>
        </p:nvGraphicFramePr>
        <p:xfrm>
          <a:off x="1638300" y="4509122"/>
          <a:ext cx="6246068" cy="2348878"/>
        </p:xfrm>
        <a:graphic>
          <a:graphicData uri="http://schemas.openxmlformats.org/drawingml/2006/table">
            <a:tbl>
              <a:tblPr firstRow="1" firstCol="1" bandRow="1">
                <a:tableStyleId>{5C22544A-7EE6-4342-B048-85BDC9FD1C3A}</a:tableStyleId>
              </a:tblPr>
              <a:tblGrid>
                <a:gridCol w="2934335">
                  <a:extLst>
                    <a:ext uri="{9D8B030D-6E8A-4147-A177-3AD203B41FA5}">
                      <a16:colId xmlns:a16="http://schemas.microsoft.com/office/drawing/2014/main" val="20000"/>
                    </a:ext>
                  </a:extLst>
                </a:gridCol>
                <a:gridCol w="3311733">
                  <a:extLst>
                    <a:ext uri="{9D8B030D-6E8A-4147-A177-3AD203B41FA5}">
                      <a16:colId xmlns:a16="http://schemas.microsoft.com/office/drawing/2014/main" val="20001"/>
                    </a:ext>
                  </a:extLst>
                </a:gridCol>
              </a:tblGrid>
              <a:tr h="335554">
                <a:tc gridSpan="2">
                  <a:txBody>
                    <a:bodyPr/>
                    <a:lstStyle/>
                    <a:p>
                      <a:pPr algn="just">
                        <a:lnSpc>
                          <a:spcPct val="150000"/>
                        </a:lnSpc>
                        <a:spcAft>
                          <a:spcPts val="0"/>
                        </a:spcAft>
                      </a:pPr>
                      <a:r>
                        <a:rPr lang="en-IN" sz="1600" dirty="0">
                          <a:effectLst/>
                          <a:latin typeface="Times New Roman" pitchFamily="18" charset="0"/>
                          <a:cs typeface="Times New Roman" pitchFamily="18" charset="0"/>
                        </a:rPr>
                        <a:t>Solar dryer</a:t>
                      </a:r>
                      <a:endParaRPr lang="en-IN" sz="1600" dirty="0">
                        <a:effectLst/>
                        <a:latin typeface="Times New Roman" pitchFamily="18" charset="0"/>
                        <a:ea typeface="Times New Roman"/>
                        <a:cs typeface="Times New Roman" pitchFamily="18" charset="0"/>
                      </a:endParaRPr>
                    </a:p>
                  </a:txBody>
                  <a:tcPr marL="68580" marR="68580" marT="0" marB="0"/>
                </a:tc>
                <a:tc hMerge="1">
                  <a:txBody>
                    <a:bodyPr/>
                    <a:lstStyle/>
                    <a:p>
                      <a:endParaRPr lang="en-IN"/>
                    </a:p>
                  </a:txBody>
                  <a:tcPr/>
                </a:tc>
                <a:extLst>
                  <a:ext uri="{0D108BD9-81ED-4DB2-BD59-A6C34878D82A}">
                    <a16:rowId xmlns:a16="http://schemas.microsoft.com/office/drawing/2014/main" val="10000"/>
                  </a:ext>
                </a:extLst>
              </a:tr>
              <a:tr h="335554">
                <a:tc>
                  <a:txBody>
                    <a:bodyPr/>
                    <a:lstStyle/>
                    <a:p>
                      <a:pPr algn="just">
                        <a:lnSpc>
                          <a:spcPct val="150000"/>
                        </a:lnSpc>
                        <a:spcAft>
                          <a:spcPts val="0"/>
                        </a:spcAft>
                      </a:pPr>
                      <a:r>
                        <a:rPr lang="en-IN" sz="1600">
                          <a:effectLst/>
                          <a:latin typeface="Times New Roman" pitchFamily="18" charset="0"/>
                          <a:cs typeface="Times New Roman" pitchFamily="18" charset="0"/>
                        </a:rPr>
                        <a:t>Material </a:t>
                      </a:r>
                      <a:endParaRPr lang="en-IN" sz="1600">
                        <a:effectLst/>
                        <a:latin typeface="Times New Roman" pitchFamily="18" charset="0"/>
                        <a:ea typeface="Times New Roman"/>
                        <a:cs typeface="Times New Roman" pitchFamily="18" charset="0"/>
                      </a:endParaRPr>
                    </a:p>
                  </a:txBody>
                  <a:tcPr marL="68580" marR="68580" marT="0" marB="0"/>
                </a:tc>
                <a:tc>
                  <a:txBody>
                    <a:bodyPr/>
                    <a:lstStyle/>
                    <a:p>
                      <a:pPr algn="just">
                        <a:lnSpc>
                          <a:spcPct val="150000"/>
                        </a:lnSpc>
                        <a:spcAft>
                          <a:spcPts val="0"/>
                        </a:spcAft>
                      </a:pPr>
                      <a:r>
                        <a:rPr lang="en-IN" sz="1600">
                          <a:effectLst/>
                          <a:latin typeface="Times New Roman" pitchFamily="18" charset="0"/>
                          <a:cs typeface="Times New Roman" pitchFamily="18" charset="0"/>
                        </a:rPr>
                        <a:t>Aluminium frame</a:t>
                      </a:r>
                      <a:endParaRPr lang="en-IN" sz="1600">
                        <a:effectLst/>
                        <a:latin typeface="Times New Roman" pitchFamily="18" charset="0"/>
                        <a:ea typeface="Times New Roman"/>
                        <a:cs typeface="Times New Roman" pitchFamily="18" charset="0"/>
                      </a:endParaRPr>
                    </a:p>
                  </a:txBody>
                  <a:tcPr marL="68580" marR="68580" marT="0" marB="0"/>
                </a:tc>
                <a:extLst>
                  <a:ext uri="{0D108BD9-81ED-4DB2-BD59-A6C34878D82A}">
                    <a16:rowId xmlns:a16="http://schemas.microsoft.com/office/drawing/2014/main" val="10001"/>
                  </a:ext>
                </a:extLst>
              </a:tr>
              <a:tr h="335554">
                <a:tc>
                  <a:txBody>
                    <a:bodyPr/>
                    <a:lstStyle/>
                    <a:p>
                      <a:pPr algn="just">
                        <a:lnSpc>
                          <a:spcPct val="150000"/>
                        </a:lnSpc>
                        <a:spcAft>
                          <a:spcPts val="0"/>
                        </a:spcAft>
                      </a:pPr>
                      <a:r>
                        <a:rPr lang="en-IN" sz="1600">
                          <a:effectLst/>
                          <a:latin typeface="Times New Roman" pitchFamily="18" charset="0"/>
                          <a:cs typeface="Times New Roman" pitchFamily="18" charset="0"/>
                        </a:rPr>
                        <a:t>Inner tray area</a:t>
                      </a:r>
                      <a:endParaRPr lang="en-IN" sz="1600">
                        <a:effectLst/>
                        <a:latin typeface="Times New Roman" pitchFamily="18" charset="0"/>
                        <a:ea typeface="Times New Roman"/>
                        <a:cs typeface="Times New Roman" pitchFamily="18" charset="0"/>
                      </a:endParaRPr>
                    </a:p>
                  </a:txBody>
                  <a:tcPr marL="68580" marR="68580" marT="0" marB="0"/>
                </a:tc>
                <a:tc>
                  <a:txBody>
                    <a:bodyPr/>
                    <a:lstStyle/>
                    <a:p>
                      <a:pPr algn="just">
                        <a:lnSpc>
                          <a:spcPct val="150000"/>
                        </a:lnSpc>
                        <a:spcAft>
                          <a:spcPts val="0"/>
                        </a:spcAft>
                      </a:pPr>
                      <a:r>
                        <a:rPr lang="en-IN" sz="1600">
                          <a:effectLst/>
                          <a:latin typeface="Times New Roman" pitchFamily="18" charset="0"/>
                          <a:cs typeface="Times New Roman" pitchFamily="18" charset="0"/>
                        </a:rPr>
                        <a:t>1m</a:t>
                      </a:r>
                      <a:r>
                        <a:rPr lang="en-IN" sz="1600" baseline="30000">
                          <a:effectLst/>
                          <a:latin typeface="Times New Roman" pitchFamily="18" charset="0"/>
                          <a:cs typeface="Times New Roman" pitchFamily="18" charset="0"/>
                        </a:rPr>
                        <a:t>2</a:t>
                      </a:r>
                      <a:endParaRPr lang="en-IN" sz="1600">
                        <a:effectLst/>
                        <a:latin typeface="Times New Roman" pitchFamily="18" charset="0"/>
                        <a:ea typeface="Times New Roman"/>
                        <a:cs typeface="Times New Roman" pitchFamily="18" charset="0"/>
                      </a:endParaRPr>
                    </a:p>
                  </a:txBody>
                  <a:tcPr marL="68580" marR="68580" marT="0" marB="0"/>
                </a:tc>
                <a:extLst>
                  <a:ext uri="{0D108BD9-81ED-4DB2-BD59-A6C34878D82A}">
                    <a16:rowId xmlns:a16="http://schemas.microsoft.com/office/drawing/2014/main" val="10002"/>
                  </a:ext>
                </a:extLst>
              </a:tr>
              <a:tr h="335554">
                <a:tc>
                  <a:txBody>
                    <a:bodyPr/>
                    <a:lstStyle/>
                    <a:p>
                      <a:pPr algn="just">
                        <a:lnSpc>
                          <a:spcPct val="150000"/>
                        </a:lnSpc>
                        <a:spcAft>
                          <a:spcPts val="0"/>
                        </a:spcAft>
                      </a:pPr>
                      <a:r>
                        <a:rPr lang="en-IN" sz="1600" dirty="0">
                          <a:effectLst/>
                          <a:latin typeface="Times New Roman" pitchFamily="18" charset="0"/>
                          <a:cs typeface="Times New Roman" pitchFamily="18" charset="0"/>
                        </a:rPr>
                        <a:t>High side and low side</a:t>
                      </a:r>
                      <a:endParaRPr lang="en-IN" sz="1600" dirty="0">
                        <a:effectLst/>
                        <a:latin typeface="Times New Roman" pitchFamily="18" charset="0"/>
                        <a:ea typeface="Times New Roman"/>
                        <a:cs typeface="Times New Roman" pitchFamily="18" charset="0"/>
                      </a:endParaRPr>
                    </a:p>
                  </a:txBody>
                  <a:tcPr marL="68580" marR="68580" marT="0" marB="0"/>
                </a:tc>
                <a:tc>
                  <a:txBody>
                    <a:bodyPr/>
                    <a:lstStyle/>
                    <a:p>
                      <a:pPr algn="just">
                        <a:lnSpc>
                          <a:spcPct val="150000"/>
                        </a:lnSpc>
                        <a:spcAft>
                          <a:spcPts val="0"/>
                        </a:spcAft>
                      </a:pPr>
                      <a:r>
                        <a:rPr lang="en-IN" sz="1600">
                          <a:effectLst/>
                          <a:latin typeface="Times New Roman" pitchFamily="18" charset="0"/>
                          <a:cs typeface="Times New Roman" pitchFamily="18" charset="0"/>
                        </a:rPr>
                        <a:t>0.502m and 0.184m</a:t>
                      </a:r>
                      <a:endParaRPr lang="en-IN" sz="1600">
                        <a:effectLst/>
                        <a:latin typeface="Times New Roman" pitchFamily="18" charset="0"/>
                        <a:ea typeface="Times New Roman"/>
                        <a:cs typeface="Times New Roman" pitchFamily="18" charset="0"/>
                      </a:endParaRPr>
                    </a:p>
                  </a:txBody>
                  <a:tcPr marL="68580" marR="68580" marT="0" marB="0"/>
                </a:tc>
                <a:extLst>
                  <a:ext uri="{0D108BD9-81ED-4DB2-BD59-A6C34878D82A}">
                    <a16:rowId xmlns:a16="http://schemas.microsoft.com/office/drawing/2014/main" val="10003"/>
                  </a:ext>
                </a:extLst>
              </a:tr>
              <a:tr h="335554">
                <a:tc gridSpan="2">
                  <a:txBody>
                    <a:bodyPr/>
                    <a:lstStyle/>
                    <a:p>
                      <a:pPr algn="just">
                        <a:lnSpc>
                          <a:spcPct val="150000"/>
                        </a:lnSpc>
                        <a:spcAft>
                          <a:spcPts val="0"/>
                        </a:spcAft>
                      </a:pPr>
                      <a:r>
                        <a:rPr lang="en-IN" sz="1600">
                          <a:effectLst/>
                          <a:latin typeface="Times New Roman" pitchFamily="18" charset="0"/>
                          <a:cs typeface="Times New Roman" pitchFamily="18" charset="0"/>
                        </a:rPr>
                        <a:t>Glass cover</a:t>
                      </a:r>
                      <a:endParaRPr lang="en-IN" sz="1600">
                        <a:effectLst/>
                        <a:latin typeface="Times New Roman" pitchFamily="18" charset="0"/>
                        <a:ea typeface="Times New Roman"/>
                        <a:cs typeface="Times New Roman" pitchFamily="18" charset="0"/>
                      </a:endParaRPr>
                    </a:p>
                  </a:txBody>
                  <a:tcPr marL="68580" marR="68580" marT="0" marB="0"/>
                </a:tc>
                <a:tc hMerge="1">
                  <a:txBody>
                    <a:bodyPr/>
                    <a:lstStyle/>
                    <a:p>
                      <a:endParaRPr lang="en-IN"/>
                    </a:p>
                  </a:txBody>
                  <a:tcPr/>
                </a:tc>
                <a:extLst>
                  <a:ext uri="{0D108BD9-81ED-4DB2-BD59-A6C34878D82A}">
                    <a16:rowId xmlns:a16="http://schemas.microsoft.com/office/drawing/2014/main" val="10004"/>
                  </a:ext>
                </a:extLst>
              </a:tr>
              <a:tr h="335554">
                <a:tc>
                  <a:txBody>
                    <a:bodyPr/>
                    <a:lstStyle/>
                    <a:p>
                      <a:pPr algn="just">
                        <a:lnSpc>
                          <a:spcPct val="150000"/>
                        </a:lnSpc>
                        <a:spcAft>
                          <a:spcPts val="0"/>
                        </a:spcAft>
                      </a:pPr>
                      <a:r>
                        <a:rPr lang="en-IN" sz="1600">
                          <a:effectLst/>
                          <a:latin typeface="Times New Roman" pitchFamily="18" charset="0"/>
                          <a:cs typeface="Times New Roman" pitchFamily="18" charset="0"/>
                        </a:rPr>
                        <a:t>Thickness</a:t>
                      </a:r>
                      <a:endParaRPr lang="en-IN" sz="1600">
                        <a:effectLst/>
                        <a:latin typeface="Times New Roman" pitchFamily="18" charset="0"/>
                        <a:ea typeface="Times New Roman"/>
                        <a:cs typeface="Times New Roman" pitchFamily="18" charset="0"/>
                      </a:endParaRPr>
                    </a:p>
                  </a:txBody>
                  <a:tcPr marL="68580" marR="68580" marT="0" marB="0"/>
                </a:tc>
                <a:tc>
                  <a:txBody>
                    <a:bodyPr/>
                    <a:lstStyle/>
                    <a:p>
                      <a:pPr algn="just">
                        <a:lnSpc>
                          <a:spcPct val="150000"/>
                        </a:lnSpc>
                        <a:spcAft>
                          <a:spcPts val="0"/>
                        </a:spcAft>
                      </a:pPr>
                      <a:r>
                        <a:rPr lang="en-IN" sz="1600">
                          <a:effectLst/>
                          <a:latin typeface="Times New Roman" pitchFamily="18" charset="0"/>
                          <a:cs typeface="Times New Roman" pitchFamily="18" charset="0"/>
                        </a:rPr>
                        <a:t>0.005m</a:t>
                      </a:r>
                      <a:endParaRPr lang="en-IN" sz="1600">
                        <a:effectLst/>
                        <a:latin typeface="Times New Roman" pitchFamily="18" charset="0"/>
                        <a:ea typeface="Times New Roman"/>
                        <a:cs typeface="Times New Roman" pitchFamily="18" charset="0"/>
                      </a:endParaRPr>
                    </a:p>
                  </a:txBody>
                  <a:tcPr marL="68580" marR="68580" marT="0" marB="0"/>
                </a:tc>
                <a:extLst>
                  <a:ext uri="{0D108BD9-81ED-4DB2-BD59-A6C34878D82A}">
                    <a16:rowId xmlns:a16="http://schemas.microsoft.com/office/drawing/2014/main" val="10005"/>
                  </a:ext>
                </a:extLst>
              </a:tr>
              <a:tr h="335554">
                <a:tc>
                  <a:txBody>
                    <a:bodyPr/>
                    <a:lstStyle/>
                    <a:p>
                      <a:pPr algn="just">
                        <a:lnSpc>
                          <a:spcPct val="150000"/>
                        </a:lnSpc>
                        <a:spcAft>
                          <a:spcPts val="0"/>
                        </a:spcAft>
                      </a:pPr>
                      <a:r>
                        <a:rPr lang="en-IN" sz="1600">
                          <a:effectLst/>
                          <a:latin typeface="Times New Roman" pitchFamily="18" charset="0"/>
                          <a:cs typeface="Times New Roman" pitchFamily="18" charset="0"/>
                        </a:rPr>
                        <a:t>Inclination</a:t>
                      </a:r>
                      <a:endParaRPr lang="en-IN" sz="1600">
                        <a:effectLst/>
                        <a:latin typeface="Times New Roman" pitchFamily="18" charset="0"/>
                        <a:ea typeface="Times New Roman"/>
                        <a:cs typeface="Times New Roman" pitchFamily="18" charset="0"/>
                      </a:endParaRPr>
                    </a:p>
                  </a:txBody>
                  <a:tcPr marL="68580" marR="68580" marT="0" marB="0"/>
                </a:tc>
                <a:tc>
                  <a:txBody>
                    <a:bodyPr/>
                    <a:lstStyle/>
                    <a:p>
                      <a:pPr algn="just">
                        <a:lnSpc>
                          <a:spcPct val="150000"/>
                        </a:lnSpc>
                        <a:spcAft>
                          <a:spcPts val="0"/>
                        </a:spcAft>
                      </a:pPr>
                      <a:r>
                        <a:rPr lang="en-IN" sz="1600" dirty="0">
                          <a:effectLst/>
                          <a:latin typeface="Times New Roman" pitchFamily="18" charset="0"/>
                          <a:cs typeface="Times New Roman" pitchFamily="18" charset="0"/>
                        </a:rPr>
                        <a:t>2.13</a:t>
                      </a:r>
                      <a:r>
                        <a:rPr lang="en-IN" sz="1600" baseline="30000" dirty="0">
                          <a:effectLst/>
                          <a:latin typeface="Times New Roman" pitchFamily="18" charset="0"/>
                          <a:cs typeface="Times New Roman" pitchFamily="18" charset="0"/>
                        </a:rPr>
                        <a:t>⸰</a:t>
                      </a:r>
                      <a:endParaRPr lang="en-IN" sz="1600" dirty="0">
                        <a:effectLst/>
                        <a:latin typeface="Times New Roman" pitchFamily="18" charset="0"/>
                        <a:ea typeface="Times New Roman"/>
                        <a:cs typeface="Times New Roman" pitchFamily="18" charset="0"/>
                      </a:endParaRPr>
                    </a:p>
                  </a:txBody>
                  <a:tcPr marL="68580" marR="68580" marT="0" marB="0"/>
                </a:tc>
                <a:extLst>
                  <a:ext uri="{0D108BD9-81ED-4DB2-BD59-A6C34878D82A}">
                    <a16:rowId xmlns:a16="http://schemas.microsoft.com/office/drawing/2014/main" val="10006"/>
                  </a:ext>
                </a:extLst>
              </a:tr>
            </a:tbl>
          </a:graphicData>
        </a:graphic>
      </p:graphicFrame>
      <p:sp>
        <p:nvSpPr>
          <p:cNvPr id="8" name="Rectangle 1"/>
          <p:cNvSpPr>
            <a:spLocks noChangeArrowheads="1"/>
          </p:cNvSpPr>
          <p:nvPr/>
        </p:nvSpPr>
        <p:spPr bwMode="auto">
          <a:xfrm>
            <a:off x="683568" y="1854867"/>
            <a:ext cx="7114089" cy="2554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dirty="0">
              <a:ln>
                <a:noFill/>
              </a:ln>
              <a:solidFill>
                <a:schemeClr val="tx1"/>
              </a:solidFill>
              <a:effectLst/>
              <a:latin typeface="Times New Roman" pitchFamily="18" charset="0"/>
              <a:ea typeface="Times New Roman" pitchFamily="18" charset="0"/>
              <a:cs typeface="Times New Roman" pitchFamily="18" charset="0"/>
            </a:endParaRPr>
          </a:p>
          <a:p>
            <a:pPr marL="0" marR="0" lvl="0" indent="0" algn="ctr" defTabSz="914400" rtl="0" eaLnBrk="1" fontAlgn="base" latinLnBrk="0" hangingPunct="1">
              <a:lnSpc>
                <a:spcPct val="100000"/>
              </a:lnSpc>
              <a:spcBef>
                <a:spcPct val="0"/>
              </a:spcBef>
              <a:spcAft>
                <a:spcPct val="0"/>
              </a:spcAft>
              <a:buClrTx/>
              <a:buSzTx/>
              <a:buFontTx/>
              <a:buNone/>
              <a:tabLst/>
            </a:pPr>
            <a:endParaRPr lang="en-US" sz="1200" dirty="0">
              <a:latin typeface="Times New Roman" pitchFamily="18" charset="0"/>
              <a:ea typeface="Times New Roman" pitchFamily="18" charset="0"/>
              <a:cs typeface="Times New Roman" pitchFamily="18" charset="0"/>
            </a:endParaRP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dirty="0">
              <a:ln>
                <a:noFill/>
              </a:ln>
              <a:solidFill>
                <a:schemeClr val="tx1"/>
              </a:solidFill>
              <a:effectLst/>
              <a:latin typeface="Times New Roman" pitchFamily="18" charset="0"/>
              <a:ea typeface="Times New Roman" pitchFamily="18" charset="0"/>
              <a:cs typeface="Times New Roman" pitchFamily="18" charset="0"/>
            </a:endParaRPr>
          </a:p>
          <a:p>
            <a:pPr marL="0" marR="0" lvl="0" indent="0" algn="ctr" defTabSz="914400" rtl="0" eaLnBrk="1" fontAlgn="base" latinLnBrk="0" hangingPunct="1">
              <a:lnSpc>
                <a:spcPct val="100000"/>
              </a:lnSpc>
              <a:spcBef>
                <a:spcPct val="0"/>
              </a:spcBef>
              <a:spcAft>
                <a:spcPct val="0"/>
              </a:spcAft>
              <a:buClrTx/>
              <a:buSzTx/>
              <a:buFontTx/>
              <a:buNone/>
              <a:tabLst/>
            </a:pPr>
            <a:endParaRPr lang="en-US" sz="1200" dirty="0">
              <a:latin typeface="Times New Roman" pitchFamily="18" charset="0"/>
              <a:ea typeface="Times New Roman" pitchFamily="18" charset="0"/>
              <a:cs typeface="Times New Roman" pitchFamily="18" charset="0"/>
            </a:endParaRP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dirty="0">
              <a:ln>
                <a:noFill/>
              </a:ln>
              <a:solidFill>
                <a:schemeClr val="tx1"/>
              </a:solidFill>
              <a:effectLst/>
              <a:latin typeface="Times New Roman" pitchFamily="18" charset="0"/>
              <a:ea typeface="Times New Roman" pitchFamily="18" charset="0"/>
              <a:cs typeface="Times New Roman" pitchFamily="18" charset="0"/>
            </a:endParaRPr>
          </a:p>
          <a:p>
            <a:pPr marL="0" marR="0" lvl="0" indent="0" algn="ctr" defTabSz="914400" rtl="0" eaLnBrk="1" fontAlgn="base" latinLnBrk="0" hangingPunct="1">
              <a:lnSpc>
                <a:spcPct val="100000"/>
              </a:lnSpc>
              <a:spcBef>
                <a:spcPct val="0"/>
              </a:spcBef>
              <a:spcAft>
                <a:spcPct val="0"/>
              </a:spcAft>
              <a:buClrTx/>
              <a:buSzTx/>
              <a:buFontTx/>
              <a:buNone/>
              <a:tabLst/>
            </a:pPr>
            <a:endParaRPr lang="en-US" sz="1200" dirty="0">
              <a:latin typeface="Times New Roman" pitchFamily="18" charset="0"/>
              <a:ea typeface="Times New Roman" pitchFamily="18" charset="0"/>
              <a:cs typeface="Times New Roman" pitchFamily="18" charset="0"/>
            </a:endParaRP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dirty="0">
              <a:ln>
                <a:noFill/>
              </a:ln>
              <a:solidFill>
                <a:schemeClr val="tx1"/>
              </a:solidFill>
              <a:effectLst/>
              <a:latin typeface="Times New Roman" pitchFamily="18" charset="0"/>
              <a:ea typeface="Times New Roman" pitchFamily="18" charset="0"/>
              <a:cs typeface="Times New Roman" pitchFamily="18" charset="0"/>
            </a:endParaRPr>
          </a:p>
          <a:p>
            <a:pPr marL="0" marR="0" lvl="0" indent="0" algn="ctr" defTabSz="914400" rtl="0" eaLnBrk="1" fontAlgn="base" latinLnBrk="0" hangingPunct="1">
              <a:lnSpc>
                <a:spcPct val="100000"/>
              </a:lnSpc>
              <a:spcBef>
                <a:spcPct val="0"/>
              </a:spcBef>
              <a:spcAft>
                <a:spcPct val="0"/>
              </a:spcAft>
              <a:buClrTx/>
              <a:buSzTx/>
              <a:buFontTx/>
              <a:buNone/>
              <a:tabLst/>
            </a:pPr>
            <a:endParaRPr lang="en-US" sz="1200" dirty="0">
              <a:latin typeface="Times New Roman" pitchFamily="18" charset="0"/>
              <a:ea typeface="Times New Roman" pitchFamily="18" charset="0"/>
              <a:cs typeface="Times New Roman" pitchFamily="18" charset="0"/>
            </a:endParaRP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dirty="0">
              <a:ln>
                <a:noFill/>
              </a:ln>
              <a:solidFill>
                <a:schemeClr val="tx1"/>
              </a:solidFill>
              <a:effectLst/>
              <a:latin typeface="Times New Roman" pitchFamily="18" charset="0"/>
              <a:ea typeface="Times New Roman" pitchFamily="18" charset="0"/>
              <a:cs typeface="Times New Roman" pitchFamily="18" charset="0"/>
            </a:endParaRPr>
          </a:p>
          <a:p>
            <a:pPr marL="0" marR="0" lvl="0" indent="0" algn="ctr" defTabSz="914400" rtl="0" eaLnBrk="1" fontAlgn="base" latinLnBrk="0" hangingPunct="1">
              <a:lnSpc>
                <a:spcPct val="100000"/>
              </a:lnSpc>
              <a:spcBef>
                <a:spcPct val="0"/>
              </a:spcBef>
              <a:spcAft>
                <a:spcPct val="0"/>
              </a:spcAft>
              <a:buClrTx/>
              <a:buSzTx/>
              <a:buFontTx/>
              <a:buNone/>
              <a:tabLst/>
            </a:pPr>
            <a:endParaRPr lang="en-US" sz="1200" dirty="0">
              <a:latin typeface="Times New Roman" pitchFamily="18" charset="0"/>
              <a:ea typeface="Times New Roman" pitchFamily="18" charset="0"/>
              <a:cs typeface="Times New Roman" pitchFamily="18" charset="0"/>
            </a:endParaRP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dirty="0">
              <a:ln>
                <a:noFill/>
              </a:ln>
              <a:solidFill>
                <a:schemeClr val="tx1"/>
              </a:solidFill>
              <a:effectLst/>
              <a:latin typeface="Times New Roman" pitchFamily="18" charset="0"/>
              <a:ea typeface="Times New Roman" pitchFamily="18" charset="0"/>
              <a:cs typeface="Times New Roman" pitchFamily="18" charset="0"/>
            </a:endParaRPr>
          </a:p>
          <a:p>
            <a:pPr marL="0" marR="0" lvl="0" indent="0" algn="ctr" defTabSz="914400" rtl="0" eaLnBrk="1" fontAlgn="base" latinLnBrk="0" hangingPunct="1">
              <a:lnSpc>
                <a:spcPct val="100000"/>
              </a:lnSpc>
              <a:spcBef>
                <a:spcPct val="0"/>
              </a:spcBef>
              <a:spcAft>
                <a:spcPct val="0"/>
              </a:spcAft>
              <a:buClrTx/>
              <a:buSzTx/>
              <a:buFontTx/>
              <a:buNone/>
              <a:tabLst/>
            </a:pPr>
            <a:endParaRPr lang="en-US" sz="1200" dirty="0">
              <a:latin typeface="Times New Roman" pitchFamily="18" charset="0"/>
              <a:ea typeface="Times New Roman" pitchFamily="18" charset="0"/>
              <a:cs typeface="Times New Roman" pitchFamily="18" charset="0"/>
            </a:endParaRPr>
          </a:p>
          <a:p>
            <a:pPr marL="0" marR="0" lvl="0" indent="0"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Times New Roman" pitchFamily="18" charset="0"/>
                <a:ea typeface="Times New Roman" pitchFamily="18" charset="0"/>
                <a:cs typeface="Times New Roman" pitchFamily="18" charset="0"/>
              </a:rPr>
              <a:t>                Table.No.1 Specifications of the coupled system</a:t>
            </a: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sp>
        <p:nvSpPr>
          <p:cNvPr id="9" name="TextBox 8"/>
          <p:cNvSpPr txBox="1"/>
          <p:nvPr/>
        </p:nvSpPr>
        <p:spPr>
          <a:xfrm>
            <a:off x="1691680" y="44624"/>
            <a:ext cx="5904656" cy="400110"/>
          </a:xfrm>
          <a:prstGeom prst="rect">
            <a:avLst/>
          </a:prstGeom>
          <a:noFill/>
        </p:spPr>
        <p:txBody>
          <a:bodyPr wrap="square" rtlCol="0">
            <a:spAutoFit/>
          </a:bodyPr>
          <a:lstStyle/>
          <a:p>
            <a:pPr algn="ctr"/>
            <a:r>
              <a:rPr lang="en-IN" sz="2000" b="1" u="sng" dirty="0">
                <a:latin typeface="Times New Roman" pitchFamily="18" charset="0"/>
                <a:cs typeface="Times New Roman" pitchFamily="18" charset="0"/>
              </a:rPr>
              <a:t>3. Cad Model</a:t>
            </a:r>
          </a:p>
        </p:txBody>
      </p:sp>
    </p:spTree>
    <p:extLst>
      <p:ext uri="{BB962C8B-B14F-4D97-AF65-F5344CB8AC3E}">
        <p14:creationId xmlns:p14="http://schemas.microsoft.com/office/powerpoint/2010/main" val="35452383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 name="Title 1"/>
          <p:cNvSpPr>
            <a:spLocks noGrp="1" noChangeArrowheads="1"/>
          </p:cNvSpPr>
          <p:nvPr>
            <p:ph type="ctrTitle"/>
          </p:nvPr>
        </p:nvSpPr>
        <p:spPr>
          <a:xfrm>
            <a:off x="1143000" y="192088"/>
            <a:ext cx="6858000" cy="688975"/>
          </a:xfrm>
        </p:spPr>
        <p:txBody>
          <a:bodyPr/>
          <a:lstStyle/>
          <a:p>
            <a:r>
              <a:rPr lang="en-US" altLang="zh-CN" sz="2000" b="1" u="sng" dirty="0">
                <a:latin typeface="Times New Roman" panose="02020603050405020304" pitchFamily="18" charset="0"/>
                <a:ea typeface="SimSun" panose="02010600030101010101" pitchFamily="2" charset="-122"/>
              </a:rPr>
              <a:t>4. Methodology</a:t>
            </a:r>
          </a:p>
        </p:txBody>
      </p:sp>
      <p:sp>
        <p:nvSpPr>
          <p:cNvPr id="3" name="Subtitle 2"/>
          <p:cNvSpPr>
            <a:spLocks noGrp="1"/>
          </p:cNvSpPr>
          <p:nvPr>
            <p:ph type="subTitle" idx="1"/>
          </p:nvPr>
        </p:nvSpPr>
        <p:spPr>
          <a:xfrm>
            <a:off x="827584" y="1023938"/>
            <a:ext cx="7295654" cy="3487737"/>
          </a:xfrm>
        </p:spPr>
        <p:txBody>
          <a:bodyPr>
            <a:normAutofit/>
          </a:bodyPr>
          <a:lstStyle/>
          <a:p>
            <a:pPr algn="l">
              <a:spcBef>
                <a:spcPct val="0"/>
              </a:spcBef>
            </a:pPr>
            <a:r>
              <a:rPr lang="en-US" altLang="zh-CN" sz="1800" dirty="0">
                <a:solidFill>
                  <a:schemeClr val="tx1">
                    <a:lumMod val="95000"/>
                    <a:lumOff val="5000"/>
                  </a:schemeClr>
                </a:solidFill>
                <a:latin typeface="Times New Roman" panose="02020603050405020304" pitchFamily="18" charset="0"/>
                <a:ea typeface="SimSun" panose="02010600030101010101" pitchFamily="2" charset="-122"/>
              </a:rPr>
              <a:t>4.1 Objective</a:t>
            </a:r>
          </a:p>
          <a:p>
            <a:pPr algn="l">
              <a:spcBef>
                <a:spcPct val="0"/>
              </a:spcBef>
            </a:pPr>
            <a:endParaRPr lang="en-US" altLang="zh-CN" sz="1800" dirty="0">
              <a:solidFill>
                <a:schemeClr val="tx1">
                  <a:lumMod val="95000"/>
                  <a:lumOff val="5000"/>
                </a:schemeClr>
              </a:solidFill>
              <a:latin typeface="Times New Roman" panose="02020603050405020304" pitchFamily="18" charset="0"/>
              <a:ea typeface="SimSun" panose="02010600030101010101" pitchFamily="2" charset="-122"/>
            </a:endParaRPr>
          </a:p>
          <a:p>
            <a:pPr algn="just">
              <a:spcBef>
                <a:spcPct val="0"/>
              </a:spcBef>
              <a:buFontTx/>
              <a:buChar char="•"/>
            </a:pPr>
            <a:r>
              <a:rPr lang="en-US" altLang="zh-CN" sz="1800" dirty="0">
                <a:solidFill>
                  <a:schemeClr val="tx1">
                    <a:lumMod val="95000"/>
                    <a:lumOff val="5000"/>
                  </a:schemeClr>
                </a:solidFill>
                <a:latin typeface="Times New Roman" panose="02020603050405020304" pitchFamily="18" charset="0"/>
                <a:ea typeface="SimSun" panose="02010600030101010101" pitchFamily="2" charset="-122"/>
              </a:rPr>
              <a:t> The experiments w</a:t>
            </a:r>
            <a:r>
              <a:rPr lang="en-IN" altLang="en-US" sz="1800" dirty="0">
                <a:solidFill>
                  <a:schemeClr val="tx1">
                    <a:lumMod val="95000"/>
                    <a:lumOff val="5000"/>
                  </a:schemeClr>
                </a:solidFill>
                <a:latin typeface="Times New Roman" panose="02020603050405020304" pitchFamily="18" charset="0"/>
                <a:ea typeface="SimSun" panose="02010600030101010101" pitchFamily="2" charset="-122"/>
              </a:rPr>
              <a:t>ere</a:t>
            </a:r>
            <a:r>
              <a:rPr lang="en-US" altLang="zh-CN" sz="1800" dirty="0">
                <a:solidFill>
                  <a:schemeClr val="tx1">
                    <a:lumMod val="95000"/>
                    <a:lumOff val="5000"/>
                  </a:schemeClr>
                </a:solidFill>
                <a:latin typeface="Times New Roman" panose="02020603050405020304" pitchFamily="18" charset="0"/>
                <a:ea typeface="SimSun" panose="02010600030101010101" pitchFamily="2" charset="-122"/>
              </a:rPr>
              <a:t> conducted to study the thin layer drying </a:t>
            </a:r>
            <a:r>
              <a:rPr lang="en-US" altLang="zh-CN" sz="1800" dirty="0" err="1">
                <a:solidFill>
                  <a:schemeClr val="tx1">
                    <a:lumMod val="95000"/>
                    <a:lumOff val="5000"/>
                  </a:schemeClr>
                </a:solidFill>
                <a:latin typeface="Times New Roman" panose="02020603050405020304" pitchFamily="18" charset="0"/>
                <a:ea typeface="SimSun" panose="02010600030101010101" pitchFamily="2" charset="-122"/>
              </a:rPr>
              <a:t>behaviour</a:t>
            </a:r>
            <a:r>
              <a:rPr lang="en-US" altLang="zh-CN" sz="1800" dirty="0">
                <a:solidFill>
                  <a:schemeClr val="tx1">
                    <a:lumMod val="95000"/>
                    <a:lumOff val="5000"/>
                  </a:schemeClr>
                </a:solidFill>
                <a:latin typeface="Times New Roman" panose="02020603050405020304" pitchFamily="18" charset="0"/>
                <a:ea typeface="SimSun" panose="02010600030101010101" pitchFamily="2" charset="-122"/>
              </a:rPr>
              <a:t> of mint leaves, Spinach Leaves and curry leaves using Solar dryer. </a:t>
            </a:r>
          </a:p>
          <a:p>
            <a:pPr algn="just">
              <a:spcBef>
                <a:spcPct val="0"/>
              </a:spcBef>
              <a:buFontTx/>
              <a:buChar char="•"/>
            </a:pPr>
            <a:endParaRPr lang="en-US" altLang="zh-CN" sz="1800" dirty="0">
              <a:solidFill>
                <a:schemeClr val="tx1">
                  <a:lumMod val="95000"/>
                  <a:lumOff val="5000"/>
                </a:schemeClr>
              </a:solidFill>
              <a:latin typeface="Times New Roman" panose="02020603050405020304" pitchFamily="18" charset="0"/>
              <a:ea typeface="SimSun" panose="02010600030101010101" pitchFamily="2" charset="-122"/>
            </a:endParaRPr>
          </a:p>
          <a:p>
            <a:pPr algn="just">
              <a:spcBef>
                <a:spcPct val="0"/>
              </a:spcBef>
              <a:buFontTx/>
              <a:buChar char="•"/>
            </a:pPr>
            <a:r>
              <a:rPr lang="en-US" altLang="zh-CN" sz="1800" dirty="0">
                <a:solidFill>
                  <a:schemeClr val="tx1">
                    <a:lumMod val="95000"/>
                    <a:lumOff val="5000"/>
                  </a:schemeClr>
                </a:solidFill>
                <a:latin typeface="Times New Roman" panose="02020603050405020304" pitchFamily="18" charset="0"/>
                <a:ea typeface="SimSun" panose="02010600030101010101" pitchFamily="2" charset="-122"/>
                <a:sym typeface="Arial" panose="020B0604020202020204" pitchFamily="34" charset="0"/>
              </a:rPr>
              <a:t> Herbs </a:t>
            </a:r>
            <a:r>
              <a:rPr lang="en-IN" altLang="en-US" sz="1800" dirty="0">
                <a:solidFill>
                  <a:schemeClr val="tx1">
                    <a:lumMod val="95000"/>
                    <a:lumOff val="5000"/>
                  </a:schemeClr>
                </a:solidFill>
                <a:latin typeface="Times New Roman" panose="02020603050405020304" pitchFamily="18" charset="0"/>
                <a:ea typeface="SimSun" panose="02010600030101010101" pitchFamily="2" charset="-122"/>
                <a:sym typeface="Arial" panose="020B0604020202020204" pitchFamily="34" charset="0"/>
              </a:rPr>
              <a:t>were</a:t>
            </a:r>
            <a:r>
              <a:rPr lang="en-US" altLang="zh-CN" sz="1800" dirty="0">
                <a:solidFill>
                  <a:schemeClr val="tx1">
                    <a:lumMod val="95000"/>
                    <a:lumOff val="5000"/>
                  </a:schemeClr>
                </a:solidFill>
                <a:latin typeface="Times New Roman" panose="02020603050405020304" pitchFamily="18" charset="0"/>
                <a:ea typeface="SimSun" panose="02010600030101010101" pitchFamily="2" charset="-122"/>
                <a:sym typeface="Arial" panose="020B0604020202020204" pitchFamily="34" charset="0"/>
              </a:rPr>
              <a:t> procured from local market and cleaned by removing undesired stems and waste materials.</a:t>
            </a:r>
          </a:p>
          <a:p>
            <a:pPr algn="just">
              <a:spcBef>
                <a:spcPct val="0"/>
              </a:spcBef>
              <a:buFontTx/>
              <a:buChar char="•"/>
            </a:pPr>
            <a:endParaRPr lang="en-US" altLang="zh-CN" sz="1800" dirty="0">
              <a:solidFill>
                <a:schemeClr val="tx1">
                  <a:lumMod val="95000"/>
                  <a:lumOff val="5000"/>
                </a:schemeClr>
              </a:solidFill>
              <a:latin typeface="Times New Roman" panose="02020603050405020304" pitchFamily="18" charset="0"/>
              <a:ea typeface="SimSun" panose="02010600030101010101" pitchFamily="2" charset="-122"/>
              <a:sym typeface="Arial" panose="020B0604020202020204" pitchFamily="34" charset="0"/>
            </a:endParaRPr>
          </a:p>
          <a:p>
            <a:pPr algn="just">
              <a:spcBef>
                <a:spcPct val="0"/>
              </a:spcBef>
              <a:buFontTx/>
              <a:buChar char="•"/>
            </a:pPr>
            <a:r>
              <a:rPr lang="en-US" altLang="zh-CN" sz="1800" dirty="0">
                <a:solidFill>
                  <a:schemeClr val="tx1">
                    <a:lumMod val="95000"/>
                    <a:lumOff val="5000"/>
                  </a:schemeClr>
                </a:solidFill>
                <a:latin typeface="Times New Roman" panose="02020603050405020304" pitchFamily="18" charset="0"/>
                <a:ea typeface="SimSun" panose="02010600030101010101" pitchFamily="2" charset="-122"/>
              </a:rPr>
              <a:t> A sample size of 300g w</a:t>
            </a:r>
            <a:r>
              <a:rPr lang="en-IN" altLang="en-US" sz="1800" dirty="0">
                <a:solidFill>
                  <a:schemeClr val="tx1">
                    <a:lumMod val="95000"/>
                    <a:lumOff val="5000"/>
                  </a:schemeClr>
                </a:solidFill>
                <a:latin typeface="Times New Roman" panose="02020603050405020304" pitchFamily="18" charset="0"/>
                <a:ea typeface="SimSun" panose="02010600030101010101" pitchFamily="2" charset="-122"/>
              </a:rPr>
              <a:t>as</a:t>
            </a:r>
            <a:r>
              <a:rPr lang="en-US" altLang="zh-CN" sz="1800" dirty="0">
                <a:solidFill>
                  <a:schemeClr val="tx1">
                    <a:lumMod val="95000"/>
                    <a:lumOff val="5000"/>
                  </a:schemeClr>
                </a:solidFill>
                <a:latin typeface="Times New Roman" panose="02020603050405020304" pitchFamily="18" charset="0"/>
                <a:ea typeface="SimSun" panose="02010600030101010101" pitchFamily="2" charset="-122"/>
              </a:rPr>
              <a:t> be used for the study.</a:t>
            </a:r>
          </a:p>
          <a:p>
            <a:pPr algn="just">
              <a:spcBef>
                <a:spcPct val="0"/>
              </a:spcBef>
            </a:pPr>
            <a:endParaRPr lang="en-US" altLang="zh-CN" sz="1800" dirty="0">
              <a:solidFill>
                <a:schemeClr val="tx1">
                  <a:lumMod val="95000"/>
                  <a:lumOff val="5000"/>
                </a:schemeClr>
              </a:solidFill>
              <a:latin typeface="Times New Roman" panose="02020603050405020304" pitchFamily="18" charset="0"/>
              <a:ea typeface="SimSun" panose="02010600030101010101" pitchFamily="2" charset="-122"/>
            </a:endParaRPr>
          </a:p>
          <a:p>
            <a:pPr algn="just">
              <a:spcBef>
                <a:spcPct val="0"/>
              </a:spcBef>
            </a:pPr>
            <a:endParaRPr lang="en-US" altLang="zh-CN" sz="1800" dirty="0">
              <a:solidFill>
                <a:schemeClr val="tx1">
                  <a:lumMod val="95000"/>
                  <a:lumOff val="5000"/>
                </a:schemeClr>
              </a:solidFill>
              <a:latin typeface="Times New Roman" panose="02020603050405020304" pitchFamily="18" charset="0"/>
              <a:ea typeface="SimSun" panose="02010600030101010101" pitchFamily="2" charset="-122"/>
            </a:endParaRPr>
          </a:p>
        </p:txBody>
      </p:sp>
      <p:sp>
        <p:nvSpPr>
          <p:cNvPr id="2052" name="Title 1"/>
          <p:cNvSpPr>
            <a:spLocks noGrp="1" noChangeArrowheads="1"/>
          </p:cNvSpPr>
          <p:nvPr/>
        </p:nvSpPr>
        <p:spPr bwMode="auto">
          <a:xfrm>
            <a:off x="1358900" y="5892800"/>
            <a:ext cx="6858000" cy="68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p>
            <a:pPr algn="ctr"/>
            <a:r>
              <a:rPr lang="en-US" altLang="zh-CN" dirty="0">
                <a:solidFill>
                  <a:schemeClr val="tx1">
                    <a:lumMod val="95000"/>
                    <a:lumOff val="5000"/>
                  </a:schemeClr>
                </a:solidFill>
                <a:latin typeface="Times New Roman" panose="02020603050405020304" pitchFamily="18" charset="0"/>
                <a:ea typeface="SimSun" panose="02010600030101010101" pitchFamily="2" charset="-122"/>
              </a:rPr>
              <a:t>Fig </a:t>
            </a:r>
            <a:r>
              <a:rPr lang="en-US" altLang="zh-CN">
                <a:solidFill>
                  <a:schemeClr val="tx1">
                    <a:lumMod val="95000"/>
                    <a:lumOff val="5000"/>
                  </a:schemeClr>
                </a:solidFill>
                <a:latin typeface="Times New Roman" panose="02020603050405020304" pitchFamily="18" charset="0"/>
                <a:ea typeface="SimSun" panose="02010600030101010101" pitchFamily="2" charset="-122"/>
              </a:rPr>
              <a:t>1</a:t>
            </a:r>
            <a:r>
              <a:rPr lang="en-IN" altLang="zh-CN">
                <a:solidFill>
                  <a:schemeClr val="tx1">
                    <a:lumMod val="95000"/>
                    <a:lumOff val="5000"/>
                  </a:schemeClr>
                </a:solidFill>
                <a:latin typeface="Times New Roman" panose="02020603050405020304" pitchFamily="18" charset="0"/>
                <a:ea typeface="SimSun" panose="02010600030101010101" pitchFamily="2" charset="-122"/>
              </a:rPr>
              <a:t>0</a:t>
            </a:r>
            <a:r>
              <a:rPr lang="en-US" altLang="zh-CN">
                <a:solidFill>
                  <a:schemeClr val="tx1">
                    <a:lumMod val="95000"/>
                    <a:lumOff val="5000"/>
                  </a:schemeClr>
                </a:solidFill>
                <a:latin typeface="Times New Roman" panose="02020603050405020304" pitchFamily="18" charset="0"/>
                <a:ea typeface="SimSun" panose="02010600030101010101" pitchFamily="2" charset="-122"/>
              </a:rPr>
              <a:t> </a:t>
            </a:r>
            <a:r>
              <a:rPr lang="en-US" altLang="zh-CN" dirty="0">
                <a:solidFill>
                  <a:schemeClr val="tx1">
                    <a:lumMod val="95000"/>
                    <a:lumOff val="5000"/>
                  </a:schemeClr>
                </a:solidFill>
                <a:latin typeface="Times New Roman" panose="02020603050405020304" pitchFamily="18" charset="0"/>
                <a:ea typeface="SimSun" panose="02010600030101010101" pitchFamily="2" charset="-122"/>
              </a:rPr>
              <a:t>Mint Leaves, Curry Leaves, Spinach leaves [9]</a:t>
            </a:r>
          </a:p>
        </p:txBody>
      </p:sp>
      <p:sp>
        <p:nvSpPr>
          <p:cNvPr id="2" name="Slide Number Placeholder 1"/>
          <p:cNvSpPr>
            <a:spLocks noGrp="1"/>
          </p:cNvSpPr>
          <p:nvPr>
            <p:ph type="sldNum" sz="quarter" idx="12"/>
          </p:nvPr>
        </p:nvSpPr>
        <p:spPr/>
        <p:txBody>
          <a:bodyPr/>
          <a:lstStyle/>
          <a:p>
            <a:fld id="{D3757EA9-4275-4111-ADD3-061D6FD466D7}" type="slidenum">
              <a:rPr lang="en-IN" smtClean="0"/>
              <a:t>11</a:t>
            </a:fld>
            <a:endParaRPr lang="en-IN"/>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560" y="3645024"/>
            <a:ext cx="8280920" cy="2592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7C39AFE-A2DA-466D-B6ED-2561F108FD91}"/>
              </a:ext>
            </a:extLst>
          </p:cNvPr>
          <p:cNvSpPr>
            <a:spLocks noGrp="1"/>
          </p:cNvSpPr>
          <p:nvPr>
            <p:ph type="sldNum" sz="quarter" idx="12"/>
          </p:nvPr>
        </p:nvSpPr>
        <p:spPr/>
        <p:txBody>
          <a:bodyPr/>
          <a:lstStyle/>
          <a:p>
            <a:fld id="{D3757EA9-4275-4111-ADD3-061D6FD466D7}" type="slidenum">
              <a:rPr lang="en-IN" smtClean="0"/>
              <a:t>12</a:t>
            </a:fld>
            <a:endParaRPr lang="en-IN"/>
          </a:p>
        </p:txBody>
      </p:sp>
      <p:graphicFrame>
        <p:nvGraphicFramePr>
          <p:cNvPr id="5" name="Diagram 4">
            <a:extLst>
              <a:ext uri="{FF2B5EF4-FFF2-40B4-BE49-F238E27FC236}">
                <a16:creationId xmlns:a16="http://schemas.microsoft.com/office/drawing/2014/main" id="{81B37F52-398B-4CC0-BA08-85A5F2BBE91B}"/>
              </a:ext>
            </a:extLst>
          </p:cNvPr>
          <p:cNvGraphicFramePr/>
          <p:nvPr>
            <p:extLst>
              <p:ext uri="{D42A27DB-BD31-4B8C-83A1-F6EECF244321}">
                <p14:modId xmlns:p14="http://schemas.microsoft.com/office/powerpoint/2010/main" val="1248127103"/>
              </p:ext>
            </p:extLst>
          </p:nvPr>
        </p:nvGraphicFramePr>
        <p:xfrm>
          <a:off x="497254" y="2333892"/>
          <a:ext cx="8157210" cy="550545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6" name="Diagram 5">
            <a:extLst>
              <a:ext uri="{FF2B5EF4-FFF2-40B4-BE49-F238E27FC236}">
                <a16:creationId xmlns:a16="http://schemas.microsoft.com/office/drawing/2014/main" id="{1435B163-6A09-4DF0-8D7A-1515C41FA366}"/>
              </a:ext>
            </a:extLst>
          </p:cNvPr>
          <p:cNvGraphicFramePr/>
          <p:nvPr>
            <p:extLst>
              <p:ext uri="{D42A27DB-BD31-4B8C-83A1-F6EECF244321}">
                <p14:modId xmlns:p14="http://schemas.microsoft.com/office/powerpoint/2010/main" val="4046783959"/>
              </p:ext>
            </p:extLst>
          </p:nvPr>
        </p:nvGraphicFramePr>
        <p:xfrm>
          <a:off x="558800" y="-427355"/>
          <a:ext cx="8128000" cy="5418455"/>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7" name="TextBox 6">
            <a:extLst>
              <a:ext uri="{FF2B5EF4-FFF2-40B4-BE49-F238E27FC236}">
                <a16:creationId xmlns:a16="http://schemas.microsoft.com/office/drawing/2014/main" id="{1772357C-0E01-46F3-BE85-B09CD00B4AAD}"/>
              </a:ext>
            </a:extLst>
          </p:cNvPr>
          <p:cNvSpPr txBox="1"/>
          <p:nvPr/>
        </p:nvSpPr>
        <p:spPr>
          <a:xfrm>
            <a:off x="558800" y="707537"/>
            <a:ext cx="5453360" cy="400110"/>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4.2 Process Flowchart</a:t>
            </a:r>
            <a:endParaRPr lang="en-IN" sz="2000" dirty="0">
              <a:latin typeface="Times New Roman" panose="02020603050405020304" pitchFamily="18" charset="0"/>
              <a:cs typeface="Times New Roman" panose="02020603050405020304" pitchFamily="18" charset="0"/>
            </a:endParaRPr>
          </a:p>
        </p:txBody>
      </p:sp>
      <p:cxnSp>
        <p:nvCxnSpPr>
          <p:cNvPr id="8" name="Straight Connector 7">
            <a:extLst>
              <a:ext uri="{FF2B5EF4-FFF2-40B4-BE49-F238E27FC236}">
                <a16:creationId xmlns:a16="http://schemas.microsoft.com/office/drawing/2014/main" id="{AB09B4EB-6EE8-4F70-9DA1-199BD95925D6}"/>
              </a:ext>
            </a:extLst>
          </p:cNvPr>
          <p:cNvCxnSpPr/>
          <p:nvPr/>
        </p:nvCxnSpPr>
        <p:spPr>
          <a:xfrm flipH="1">
            <a:off x="1089025" y="3625850"/>
            <a:ext cx="699928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0F9C4AA8-4630-465F-843E-F8D52956E39A}"/>
              </a:ext>
            </a:extLst>
          </p:cNvPr>
          <p:cNvCxnSpPr/>
          <p:nvPr/>
        </p:nvCxnSpPr>
        <p:spPr>
          <a:xfrm>
            <a:off x="8070850" y="3089275"/>
            <a:ext cx="0" cy="536575"/>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E0F3C147-9ECB-4291-B9B2-929248DA4218}"/>
              </a:ext>
            </a:extLst>
          </p:cNvPr>
          <p:cNvCxnSpPr/>
          <p:nvPr/>
        </p:nvCxnSpPr>
        <p:spPr>
          <a:xfrm>
            <a:off x="1108075" y="3616325"/>
            <a:ext cx="0" cy="35083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519214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3765494762"/>
              </p:ext>
            </p:extLst>
          </p:nvPr>
        </p:nvGraphicFramePr>
        <p:xfrm>
          <a:off x="863587" y="1556792"/>
          <a:ext cx="7488833" cy="4015515"/>
        </p:xfrm>
        <a:graphic>
          <a:graphicData uri="http://schemas.openxmlformats.org/drawingml/2006/table">
            <a:tbl>
              <a:tblPr firstRow="1" firstCol="1" bandRow="1">
                <a:tableStyleId>{5C22544A-7EE6-4342-B048-85BDC9FD1C3A}</a:tableStyleId>
              </a:tblPr>
              <a:tblGrid>
                <a:gridCol w="874479">
                  <a:extLst>
                    <a:ext uri="{9D8B030D-6E8A-4147-A177-3AD203B41FA5}">
                      <a16:colId xmlns:a16="http://schemas.microsoft.com/office/drawing/2014/main" val="20000"/>
                    </a:ext>
                  </a:extLst>
                </a:gridCol>
                <a:gridCol w="1897666">
                  <a:extLst>
                    <a:ext uri="{9D8B030D-6E8A-4147-A177-3AD203B41FA5}">
                      <a16:colId xmlns:a16="http://schemas.microsoft.com/office/drawing/2014/main" val="20001"/>
                    </a:ext>
                  </a:extLst>
                </a:gridCol>
                <a:gridCol w="2136896">
                  <a:extLst>
                    <a:ext uri="{9D8B030D-6E8A-4147-A177-3AD203B41FA5}">
                      <a16:colId xmlns:a16="http://schemas.microsoft.com/office/drawing/2014/main" val="20002"/>
                    </a:ext>
                  </a:extLst>
                </a:gridCol>
                <a:gridCol w="2579792">
                  <a:extLst>
                    <a:ext uri="{9D8B030D-6E8A-4147-A177-3AD203B41FA5}">
                      <a16:colId xmlns:a16="http://schemas.microsoft.com/office/drawing/2014/main" val="20003"/>
                    </a:ext>
                  </a:extLst>
                </a:gridCol>
              </a:tblGrid>
              <a:tr h="618609">
                <a:tc>
                  <a:txBody>
                    <a:bodyPr/>
                    <a:lstStyle/>
                    <a:p>
                      <a:pPr>
                        <a:spcAft>
                          <a:spcPts val="0"/>
                        </a:spcAft>
                      </a:pPr>
                      <a:r>
                        <a:rPr lang="en-IN" sz="1800" dirty="0">
                          <a:effectLst/>
                          <a:latin typeface="Times New Roman" panose="02020603050405020304" pitchFamily="18" charset="0"/>
                          <a:cs typeface="Times New Roman" panose="02020603050405020304" pitchFamily="18" charset="0"/>
                        </a:rPr>
                        <a:t>S.NO.</a:t>
                      </a:r>
                    </a:p>
                    <a:p>
                      <a:pPr>
                        <a:spcAft>
                          <a:spcPts val="0"/>
                        </a:spcAft>
                      </a:pPr>
                      <a:r>
                        <a:rPr lang="en-IN" sz="1800" dirty="0">
                          <a:effectLst/>
                          <a:latin typeface="Times New Roman" panose="02020603050405020304" pitchFamily="18" charset="0"/>
                          <a:cs typeface="Times New Roman" panose="02020603050405020304" pitchFamily="18" charset="0"/>
                        </a:rPr>
                        <a:t> </a:t>
                      </a:r>
                      <a:endParaRPr lang="en-IN" sz="1800" dirty="0">
                        <a:effectLst/>
                        <a:latin typeface="Times New Roman" panose="02020603050405020304" pitchFamily="18" charset="0"/>
                        <a:ea typeface="Calibri" panose="020F0502020204030204"/>
                        <a:cs typeface="Times New Roman" panose="02020603050405020304" pitchFamily="18" charset="0"/>
                      </a:endParaRPr>
                    </a:p>
                  </a:txBody>
                  <a:tcPr marL="68580" marR="68580" marT="0" marB="0"/>
                </a:tc>
                <a:tc>
                  <a:txBody>
                    <a:bodyPr/>
                    <a:lstStyle/>
                    <a:p>
                      <a:pPr>
                        <a:spcAft>
                          <a:spcPts val="0"/>
                        </a:spcAft>
                      </a:pPr>
                      <a:r>
                        <a:rPr lang="en-IN" sz="1800">
                          <a:effectLst/>
                          <a:latin typeface="Times New Roman" panose="02020603050405020304" pitchFamily="18" charset="0"/>
                          <a:cs typeface="Times New Roman" panose="02020603050405020304" pitchFamily="18" charset="0"/>
                        </a:rPr>
                        <a:t>Instruments</a:t>
                      </a:r>
                      <a:endParaRPr lang="en-IN" sz="1800">
                        <a:effectLst/>
                        <a:latin typeface="Times New Roman" panose="02020603050405020304" pitchFamily="18" charset="0"/>
                        <a:ea typeface="Calibri" panose="020F0502020204030204"/>
                        <a:cs typeface="Times New Roman" panose="02020603050405020304" pitchFamily="18" charset="0"/>
                      </a:endParaRPr>
                    </a:p>
                  </a:txBody>
                  <a:tcPr marL="68580" marR="68580" marT="0" marB="0"/>
                </a:tc>
                <a:tc>
                  <a:txBody>
                    <a:bodyPr/>
                    <a:lstStyle/>
                    <a:p>
                      <a:pPr>
                        <a:spcAft>
                          <a:spcPts val="0"/>
                        </a:spcAft>
                      </a:pPr>
                      <a:r>
                        <a:rPr lang="en-IN" sz="1800" dirty="0">
                          <a:effectLst/>
                          <a:latin typeface="Times New Roman" panose="02020603050405020304" pitchFamily="18" charset="0"/>
                          <a:cs typeface="Times New Roman" panose="02020603050405020304" pitchFamily="18" charset="0"/>
                        </a:rPr>
                        <a:t>Model no.</a:t>
                      </a:r>
                      <a:endParaRPr lang="en-IN" sz="1800" dirty="0">
                        <a:effectLst/>
                        <a:latin typeface="Times New Roman" panose="02020603050405020304" pitchFamily="18" charset="0"/>
                        <a:ea typeface="Calibri" panose="020F0502020204030204"/>
                        <a:cs typeface="Times New Roman" panose="02020603050405020304" pitchFamily="18" charset="0"/>
                      </a:endParaRPr>
                    </a:p>
                  </a:txBody>
                  <a:tcPr marL="68580" marR="68580" marT="0" marB="0"/>
                </a:tc>
                <a:tc>
                  <a:txBody>
                    <a:bodyPr/>
                    <a:lstStyle/>
                    <a:p>
                      <a:pPr>
                        <a:spcAft>
                          <a:spcPts val="0"/>
                        </a:spcAft>
                      </a:pPr>
                      <a:r>
                        <a:rPr lang="en-IN" sz="1800">
                          <a:effectLst/>
                          <a:latin typeface="Times New Roman" panose="02020603050405020304" pitchFamily="18" charset="0"/>
                          <a:cs typeface="Times New Roman" panose="02020603050405020304" pitchFamily="18" charset="0"/>
                        </a:rPr>
                        <a:t>Specifications</a:t>
                      </a:r>
                      <a:endParaRPr lang="en-IN" sz="1800">
                        <a:effectLst/>
                        <a:latin typeface="Times New Roman" panose="02020603050405020304" pitchFamily="18" charset="0"/>
                        <a:ea typeface="Calibri" panose="020F0502020204030204"/>
                        <a:cs typeface="Times New Roman" panose="02020603050405020304" pitchFamily="18" charset="0"/>
                      </a:endParaRPr>
                    </a:p>
                  </a:txBody>
                  <a:tcPr marL="68580" marR="68580" marT="0" marB="0"/>
                </a:tc>
                <a:extLst>
                  <a:ext uri="{0D108BD9-81ED-4DB2-BD59-A6C34878D82A}">
                    <a16:rowId xmlns:a16="http://schemas.microsoft.com/office/drawing/2014/main" val="10000"/>
                  </a:ext>
                </a:extLst>
              </a:tr>
              <a:tr h="665004">
                <a:tc>
                  <a:txBody>
                    <a:bodyPr/>
                    <a:lstStyle/>
                    <a:p>
                      <a:pPr>
                        <a:spcAft>
                          <a:spcPts val="0"/>
                        </a:spcAft>
                      </a:pPr>
                      <a:r>
                        <a:rPr lang="en-IN" sz="1800">
                          <a:effectLst/>
                          <a:latin typeface="Times New Roman" panose="02020603050405020304" pitchFamily="18" charset="0"/>
                          <a:cs typeface="Times New Roman" panose="02020603050405020304" pitchFamily="18" charset="0"/>
                        </a:rPr>
                        <a:t>1.</a:t>
                      </a:r>
                      <a:endParaRPr lang="en-IN" sz="1800">
                        <a:effectLst/>
                        <a:latin typeface="Times New Roman" panose="02020603050405020304" pitchFamily="18" charset="0"/>
                        <a:ea typeface="Calibri" panose="020F0502020204030204"/>
                        <a:cs typeface="Times New Roman" panose="02020603050405020304" pitchFamily="18" charset="0"/>
                      </a:endParaRPr>
                    </a:p>
                  </a:txBody>
                  <a:tcPr marL="68580" marR="68580" marT="0" marB="0"/>
                </a:tc>
                <a:tc>
                  <a:txBody>
                    <a:bodyPr/>
                    <a:lstStyle/>
                    <a:p>
                      <a:pPr algn="just">
                        <a:lnSpc>
                          <a:spcPct val="115000"/>
                        </a:lnSpc>
                        <a:spcAft>
                          <a:spcPts val="0"/>
                        </a:spcAft>
                      </a:pPr>
                      <a:r>
                        <a:rPr lang="en-IN" sz="1800" dirty="0">
                          <a:effectLst/>
                          <a:latin typeface="Times New Roman" panose="02020603050405020304" pitchFamily="18" charset="0"/>
                          <a:cs typeface="Times New Roman" panose="02020603050405020304" pitchFamily="18" charset="0"/>
                        </a:rPr>
                        <a:t>Hygrometer</a:t>
                      </a:r>
                    </a:p>
                    <a:p>
                      <a:pPr>
                        <a:spcAft>
                          <a:spcPts val="0"/>
                        </a:spcAft>
                      </a:pPr>
                      <a:r>
                        <a:rPr lang="en-IN" sz="1800" dirty="0">
                          <a:effectLst/>
                          <a:latin typeface="Times New Roman" panose="02020603050405020304" pitchFamily="18" charset="0"/>
                          <a:cs typeface="Times New Roman" panose="02020603050405020304" pitchFamily="18" charset="0"/>
                        </a:rPr>
                        <a:t> </a:t>
                      </a:r>
                      <a:endParaRPr lang="en-IN" sz="1800" dirty="0">
                        <a:effectLst/>
                        <a:latin typeface="Times New Roman" panose="02020603050405020304" pitchFamily="18" charset="0"/>
                        <a:ea typeface="Calibri" panose="020F0502020204030204"/>
                        <a:cs typeface="Times New Roman" panose="02020603050405020304" pitchFamily="18" charset="0"/>
                      </a:endParaRPr>
                    </a:p>
                  </a:txBody>
                  <a:tcPr marL="68580" marR="68580" marT="0" marB="0"/>
                </a:tc>
                <a:tc>
                  <a:txBody>
                    <a:bodyPr/>
                    <a:lstStyle/>
                    <a:p>
                      <a:pPr>
                        <a:spcAft>
                          <a:spcPts val="0"/>
                        </a:spcAft>
                      </a:pPr>
                      <a:r>
                        <a:rPr lang="en-IN" sz="1800">
                          <a:effectLst/>
                          <a:latin typeface="Times New Roman" panose="02020603050405020304" pitchFamily="18" charset="0"/>
                          <a:cs typeface="Times New Roman" panose="02020603050405020304" pitchFamily="18" charset="0"/>
                        </a:rPr>
                        <a:t>STC 2</a:t>
                      </a:r>
                      <a:endParaRPr lang="en-IN" sz="1800">
                        <a:effectLst/>
                        <a:latin typeface="Times New Roman" panose="02020603050405020304" pitchFamily="18" charset="0"/>
                        <a:ea typeface="Calibri" panose="020F0502020204030204"/>
                        <a:cs typeface="Times New Roman" panose="02020603050405020304" pitchFamily="18" charset="0"/>
                      </a:endParaRPr>
                    </a:p>
                  </a:txBody>
                  <a:tcPr marL="68580" marR="68580" marT="0" marB="0"/>
                </a:tc>
                <a:tc>
                  <a:txBody>
                    <a:bodyPr/>
                    <a:lstStyle/>
                    <a:p>
                      <a:pPr>
                        <a:spcAft>
                          <a:spcPts val="0"/>
                        </a:spcAft>
                      </a:pPr>
                      <a:r>
                        <a:rPr lang="en-IN" sz="1800">
                          <a:effectLst/>
                          <a:latin typeface="Times New Roman" panose="02020603050405020304" pitchFamily="18" charset="0"/>
                          <a:cs typeface="Times New Roman" panose="02020603050405020304" pitchFamily="18" charset="0"/>
                        </a:rPr>
                        <a:t>Accuracy +/-  5%</a:t>
                      </a:r>
                      <a:endParaRPr lang="en-IN" sz="1800">
                        <a:effectLst/>
                        <a:latin typeface="Times New Roman" panose="02020603050405020304" pitchFamily="18" charset="0"/>
                        <a:ea typeface="Calibri" panose="020F0502020204030204"/>
                        <a:cs typeface="Times New Roman" panose="02020603050405020304" pitchFamily="18" charset="0"/>
                      </a:endParaRPr>
                    </a:p>
                  </a:txBody>
                  <a:tcPr marL="68580" marR="68580" marT="0" marB="0"/>
                </a:tc>
                <a:extLst>
                  <a:ext uri="{0D108BD9-81ED-4DB2-BD59-A6C34878D82A}">
                    <a16:rowId xmlns:a16="http://schemas.microsoft.com/office/drawing/2014/main" val="10001"/>
                  </a:ext>
                </a:extLst>
              </a:tr>
              <a:tr h="665004">
                <a:tc>
                  <a:txBody>
                    <a:bodyPr/>
                    <a:lstStyle/>
                    <a:p>
                      <a:pPr>
                        <a:spcAft>
                          <a:spcPts val="0"/>
                        </a:spcAft>
                      </a:pPr>
                      <a:r>
                        <a:rPr lang="en-IN" sz="1800">
                          <a:effectLst/>
                          <a:latin typeface="Times New Roman" panose="02020603050405020304" pitchFamily="18" charset="0"/>
                          <a:cs typeface="Times New Roman" panose="02020603050405020304" pitchFamily="18" charset="0"/>
                        </a:rPr>
                        <a:t>2.</a:t>
                      </a:r>
                      <a:endParaRPr lang="en-IN" sz="1800">
                        <a:effectLst/>
                        <a:latin typeface="Times New Roman" panose="02020603050405020304" pitchFamily="18" charset="0"/>
                        <a:ea typeface="Calibri" panose="020F0502020204030204"/>
                        <a:cs typeface="Times New Roman" panose="02020603050405020304" pitchFamily="18" charset="0"/>
                      </a:endParaRPr>
                    </a:p>
                  </a:txBody>
                  <a:tcPr marL="68580" marR="68580" marT="0" marB="0"/>
                </a:tc>
                <a:tc>
                  <a:txBody>
                    <a:bodyPr/>
                    <a:lstStyle/>
                    <a:p>
                      <a:pPr algn="just">
                        <a:lnSpc>
                          <a:spcPct val="115000"/>
                        </a:lnSpc>
                        <a:spcAft>
                          <a:spcPts val="0"/>
                        </a:spcAft>
                      </a:pPr>
                      <a:r>
                        <a:rPr lang="en-IN" sz="1800">
                          <a:effectLst/>
                          <a:latin typeface="Times New Roman" panose="02020603050405020304" pitchFamily="18" charset="0"/>
                          <a:cs typeface="Times New Roman" panose="02020603050405020304" pitchFamily="18" charset="0"/>
                        </a:rPr>
                        <a:t>Anemometer</a:t>
                      </a:r>
                    </a:p>
                    <a:p>
                      <a:pPr>
                        <a:spcAft>
                          <a:spcPts val="0"/>
                        </a:spcAft>
                      </a:pPr>
                      <a:r>
                        <a:rPr lang="en-IN" sz="1800">
                          <a:effectLst/>
                          <a:latin typeface="Times New Roman" panose="02020603050405020304" pitchFamily="18" charset="0"/>
                          <a:cs typeface="Times New Roman" panose="02020603050405020304" pitchFamily="18" charset="0"/>
                        </a:rPr>
                        <a:t> </a:t>
                      </a:r>
                      <a:endParaRPr lang="en-IN" sz="1800">
                        <a:effectLst/>
                        <a:latin typeface="Times New Roman" panose="02020603050405020304" pitchFamily="18" charset="0"/>
                        <a:ea typeface="Calibri" panose="020F0502020204030204"/>
                        <a:cs typeface="Times New Roman" panose="02020603050405020304" pitchFamily="18" charset="0"/>
                      </a:endParaRPr>
                    </a:p>
                  </a:txBody>
                  <a:tcPr marL="68580" marR="68580" marT="0" marB="0"/>
                </a:tc>
                <a:tc>
                  <a:txBody>
                    <a:bodyPr/>
                    <a:lstStyle/>
                    <a:p>
                      <a:pPr>
                        <a:lnSpc>
                          <a:spcPct val="115000"/>
                        </a:lnSpc>
                        <a:spcAft>
                          <a:spcPts val="0"/>
                        </a:spcAft>
                      </a:pPr>
                      <a:r>
                        <a:rPr lang="en-IN" sz="1800">
                          <a:effectLst/>
                          <a:latin typeface="Times New Roman" panose="02020603050405020304" pitchFamily="18" charset="0"/>
                          <a:cs typeface="Times New Roman" panose="02020603050405020304" pitchFamily="18" charset="0"/>
                        </a:rPr>
                        <a:t>HTC AVM-07</a:t>
                      </a:r>
                    </a:p>
                    <a:p>
                      <a:pPr>
                        <a:spcAft>
                          <a:spcPts val="0"/>
                        </a:spcAft>
                      </a:pPr>
                      <a:r>
                        <a:rPr lang="en-IN" sz="1800">
                          <a:effectLst/>
                          <a:latin typeface="Times New Roman" panose="02020603050405020304" pitchFamily="18" charset="0"/>
                          <a:cs typeface="Times New Roman" panose="02020603050405020304" pitchFamily="18" charset="0"/>
                        </a:rPr>
                        <a:t> </a:t>
                      </a:r>
                      <a:endParaRPr lang="en-IN" sz="1800">
                        <a:effectLst/>
                        <a:latin typeface="Times New Roman" panose="02020603050405020304" pitchFamily="18" charset="0"/>
                        <a:ea typeface="Calibri" panose="020F0502020204030204"/>
                        <a:cs typeface="Times New Roman" panose="02020603050405020304" pitchFamily="18" charset="0"/>
                      </a:endParaRPr>
                    </a:p>
                  </a:txBody>
                  <a:tcPr marL="68580" marR="68580" marT="0" marB="0"/>
                </a:tc>
                <a:tc>
                  <a:txBody>
                    <a:bodyPr/>
                    <a:lstStyle/>
                    <a:p>
                      <a:pPr>
                        <a:spcAft>
                          <a:spcPts val="0"/>
                        </a:spcAft>
                      </a:pPr>
                      <a:r>
                        <a:rPr lang="en-IN" sz="1800">
                          <a:effectLst/>
                          <a:latin typeface="Times New Roman" panose="02020603050405020304" pitchFamily="18" charset="0"/>
                          <a:cs typeface="Times New Roman" panose="02020603050405020304" pitchFamily="18" charset="0"/>
                        </a:rPr>
                        <a:t>Least count- 0.1 m/s</a:t>
                      </a:r>
                      <a:endParaRPr lang="en-IN" sz="1800">
                        <a:effectLst/>
                        <a:latin typeface="Times New Roman" panose="02020603050405020304" pitchFamily="18" charset="0"/>
                        <a:ea typeface="Calibri" panose="020F0502020204030204"/>
                        <a:cs typeface="Times New Roman" panose="02020603050405020304" pitchFamily="18" charset="0"/>
                      </a:endParaRPr>
                    </a:p>
                  </a:txBody>
                  <a:tcPr marL="68580" marR="68580" marT="0" marB="0"/>
                </a:tc>
                <a:extLst>
                  <a:ext uri="{0D108BD9-81ED-4DB2-BD59-A6C34878D82A}">
                    <a16:rowId xmlns:a16="http://schemas.microsoft.com/office/drawing/2014/main" val="10002"/>
                  </a:ext>
                </a:extLst>
              </a:tr>
              <a:tr h="1046194">
                <a:tc>
                  <a:txBody>
                    <a:bodyPr/>
                    <a:lstStyle/>
                    <a:p>
                      <a:pPr>
                        <a:spcAft>
                          <a:spcPts val="0"/>
                        </a:spcAft>
                      </a:pPr>
                      <a:r>
                        <a:rPr lang="en-IN" sz="1800">
                          <a:effectLst/>
                          <a:latin typeface="Times New Roman" panose="02020603050405020304" pitchFamily="18" charset="0"/>
                          <a:cs typeface="Times New Roman" panose="02020603050405020304" pitchFamily="18" charset="0"/>
                        </a:rPr>
                        <a:t>3.</a:t>
                      </a:r>
                      <a:endParaRPr lang="en-IN" sz="1800">
                        <a:effectLst/>
                        <a:latin typeface="Times New Roman" panose="02020603050405020304" pitchFamily="18" charset="0"/>
                        <a:ea typeface="Calibri" panose="020F0502020204030204"/>
                        <a:cs typeface="Times New Roman" panose="02020603050405020304" pitchFamily="18" charset="0"/>
                      </a:endParaRPr>
                    </a:p>
                  </a:txBody>
                  <a:tcPr marL="68580" marR="68580" marT="0" marB="0"/>
                </a:tc>
                <a:tc>
                  <a:txBody>
                    <a:bodyPr/>
                    <a:lstStyle/>
                    <a:p>
                      <a:pPr algn="just">
                        <a:lnSpc>
                          <a:spcPct val="115000"/>
                        </a:lnSpc>
                        <a:spcAft>
                          <a:spcPts val="0"/>
                        </a:spcAft>
                      </a:pPr>
                      <a:r>
                        <a:rPr lang="en-IN" sz="1800">
                          <a:effectLst/>
                          <a:latin typeface="Times New Roman" panose="02020603050405020304" pitchFamily="18" charset="0"/>
                          <a:cs typeface="Times New Roman" panose="02020603050405020304" pitchFamily="18" charset="0"/>
                        </a:rPr>
                        <a:t>IR Thermometer</a:t>
                      </a:r>
                    </a:p>
                    <a:p>
                      <a:pPr>
                        <a:spcAft>
                          <a:spcPts val="0"/>
                        </a:spcAft>
                      </a:pPr>
                      <a:r>
                        <a:rPr lang="en-IN" sz="1800">
                          <a:effectLst/>
                          <a:latin typeface="Times New Roman" panose="02020603050405020304" pitchFamily="18" charset="0"/>
                          <a:cs typeface="Times New Roman" panose="02020603050405020304" pitchFamily="18" charset="0"/>
                        </a:rPr>
                        <a:t> </a:t>
                      </a:r>
                      <a:endParaRPr lang="en-IN" sz="1800">
                        <a:effectLst/>
                        <a:latin typeface="Times New Roman" panose="02020603050405020304" pitchFamily="18" charset="0"/>
                        <a:ea typeface="Calibri" panose="020F0502020204030204"/>
                        <a:cs typeface="Times New Roman" panose="02020603050405020304" pitchFamily="18" charset="0"/>
                      </a:endParaRPr>
                    </a:p>
                  </a:txBody>
                  <a:tcPr marL="68580" marR="68580" marT="0" marB="0"/>
                </a:tc>
                <a:tc>
                  <a:txBody>
                    <a:bodyPr/>
                    <a:lstStyle/>
                    <a:p>
                      <a:pPr>
                        <a:lnSpc>
                          <a:spcPct val="115000"/>
                        </a:lnSpc>
                        <a:spcAft>
                          <a:spcPts val="0"/>
                        </a:spcAft>
                      </a:pPr>
                      <a:r>
                        <a:rPr lang="en-IN" sz="1800">
                          <a:effectLst/>
                          <a:latin typeface="Times New Roman" panose="02020603050405020304" pitchFamily="18" charset="0"/>
                          <a:cs typeface="Times New Roman" panose="02020603050405020304" pitchFamily="18" charset="0"/>
                        </a:rPr>
                        <a:t>AP-IS11A001</a:t>
                      </a:r>
                      <a:endParaRPr lang="en-IN" sz="1800">
                        <a:effectLst/>
                        <a:latin typeface="Times New Roman" panose="02020603050405020304" pitchFamily="18" charset="0"/>
                        <a:ea typeface="Calibri" panose="020F0502020204030204"/>
                        <a:cs typeface="Times New Roman" panose="02020603050405020304" pitchFamily="18" charset="0"/>
                      </a:endParaRPr>
                    </a:p>
                  </a:txBody>
                  <a:tcPr marL="68580" marR="68580" marT="0" marB="0"/>
                </a:tc>
                <a:tc>
                  <a:txBody>
                    <a:bodyPr/>
                    <a:lstStyle/>
                    <a:p>
                      <a:pPr>
                        <a:lnSpc>
                          <a:spcPct val="115000"/>
                        </a:lnSpc>
                        <a:spcAft>
                          <a:spcPts val="0"/>
                        </a:spcAft>
                      </a:pPr>
                      <a:r>
                        <a:rPr lang="en-IN" sz="1800" dirty="0">
                          <a:effectLst/>
                          <a:latin typeface="Times New Roman" panose="02020603050405020304" pitchFamily="18" charset="0"/>
                          <a:cs typeface="Times New Roman" panose="02020603050405020304" pitchFamily="18" charset="0"/>
                        </a:rPr>
                        <a:t>Temperature measurement accuracy:±1°C</a:t>
                      </a:r>
                      <a:endParaRPr lang="en-IN" sz="1800" dirty="0">
                        <a:effectLst/>
                        <a:latin typeface="Times New Roman" panose="02020603050405020304" pitchFamily="18" charset="0"/>
                        <a:ea typeface="Calibri" panose="020F0502020204030204"/>
                        <a:cs typeface="Times New Roman" panose="02020603050405020304" pitchFamily="18" charset="0"/>
                      </a:endParaRPr>
                    </a:p>
                  </a:txBody>
                  <a:tcPr marL="68580" marR="68580" marT="0" marB="0"/>
                </a:tc>
                <a:extLst>
                  <a:ext uri="{0D108BD9-81ED-4DB2-BD59-A6C34878D82A}">
                    <a16:rowId xmlns:a16="http://schemas.microsoft.com/office/drawing/2014/main" val="10003"/>
                  </a:ext>
                </a:extLst>
              </a:tr>
              <a:tr h="1020704">
                <a:tc>
                  <a:txBody>
                    <a:bodyPr/>
                    <a:lstStyle/>
                    <a:p>
                      <a:pPr>
                        <a:spcAft>
                          <a:spcPts val="0"/>
                        </a:spcAft>
                      </a:pPr>
                      <a:r>
                        <a:rPr lang="en-IN" sz="1800">
                          <a:effectLst/>
                          <a:latin typeface="Times New Roman" panose="02020603050405020304" pitchFamily="18" charset="0"/>
                          <a:cs typeface="Times New Roman" panose="02020603050405020304" pitchFamily="18" charset="0"/>
                        </a:rPr>
                        <a:t>4.</a:t>
                      </a:r>
                      <a:endParaRPr lang="en-IN" sz="1800">
                        <a:effectLst/>
                        <a:latin typeface="Times New Roman" panose="02020603050405020304" pitchFamily="18" charset="0"/>
                        <a:ea typeface="Calibri" panose="020F0502020204030204"/>
                        <a:cs typeface="Times New Roman" panose="02020603050405020304" pitchFamily="18" charset="0"/>
                      </a:endParaRPr>
                    </a:p>
                  </a:txBody>
                  <a:tcPr marL="68580" marR="68580" marT="0" marB="0"/>
                </a:tc>
                <a:tc>
                  <a:txBody>
                    <a:bodyPr/>
                    <a:lstStyle/>
                    <a:p>
                      <a:pPr algn="just">
                        <a:lnSpc>
                          <a:spcPct val="115000"/>
                        </a:lnSpc>
                        <a:spcAft>
                          <a:spcPts val="0"/>
                        </a:spcAft>
                      </a:pPr>
                      <a:r>
                        <a:rPr lang="en-IN" sz="1800">
                          <a:effectLst/>
                          <a:latin typeface="Times New Roman" panose="02020603050405020304" pitchFamily="18" charset="0"/>
                          <a:cs typeface="Times New Roman" panose="02020603050405020304" pitchFamily="18" charset="0"/>
                        </a:rPr>
                        <a:t>Weighing balance</a:t>
                      </a:r>
                    </a:p>
                    <a:p>
                      <a:pPr>
                        <a:spcAft>
                          <a:spcPts val="0"/>
                        </a:spcAft>
                      </a:pPr>
                      <a:r>
                        <a:rPr lang="en-IN" sz="1800">
                          <a:effectLst/>
                          <a:latin typeface="Times New Roman" panose="02020603050405020304" pitchFamily="18" charset="0"/>
                          <a:cs typeface="Times New Roman" panose="02020603050405020304" pitchFamily="18" charset="0"/>
                        </a:rPr>
                        <a:t> </a:t>
                      </a:r>
                      <a:endParaRPr lang="en-IN" sz="1800">
                        <a:effectLst/>
                        <a:latin typeface="Times New Roman" panose="02020603050405020304" pitchFamily="18" charset="0"/>
                        <a:ea typeface="Calibri" panose="020F0502020204030204"/>
                        <a:cs typeface="Times New Roman" panose="02020603050405020304" pitchFamily="18" charset="0"/>
                      </a:endParaRPr>
                    </a:p>
                  </a:txBody>
                  <a:tcPr marL="68580" marR="68580" marT="0" marB="0"/>
                </a:tc>
                <a:tc>
                  <a:txBody>
                    <a:bodyPr/>
                    <a:lstStyle/>
                    <a:p>
                      <a:pPr>
                        <a:spcAft>
                          <a:spcPts val="0"/>
                        </a:spcAft>
                      </a:pPr>
                      <a:r>
                        <a:rPr lang="en-IN" sz="1800">
                          <a:effectLst/>
                          <a:latin typeface="Times New Roman" panose="02020603050405020304" pitchFamily="18" charset="0"/>
                          <a:cs typeface="Times New Roman" panose="02020603050405020304" pitchFamily="18" charset="0"/>
                        </a:rPr>
                        <a:t>SF 400</a:t>
                      </a:r>
                      <a:endParaRPr lang="en-IN" sz="1800">
                        <a:effectLst/>
                        <a:latin typeface="Times New Roman" panose="02020603050405020304" pitchFamily="18" charset="0"/>
                        <a:ea typeface="Calibri" panose="020F0502020204030204"/>
                        <a:cs typeface="Times New Roman" panose="02020603050405020304" pitchFamily="18" charset="0"/>
                      </a:endParaRPr>
                    </a:p>
                  </a:txBody>
                  <a:tcPr marL="68580" marR="68580" marT="0" marB="0"/>
                </a:tc>
                <a:tc>
                  <a:txBody>
                    <a:bodyPr/>
                    <a:lstStyle/>
                    <a:p>
                      <a:pPr>
                        <a:spcAft>
                          <a:spcPts val="0"/>
                        </a:spcAft>
                      </a:pPr>
                      <a:r>
                        <a:rPr lang="en-IN" sz="1800" dirty="0">
                          <a:effectLst/>
                          <a:latin typeface="Times New Roman" panose="02020603050405020304" pitchFamily="18" charset="0"/>
                          <a:cs typeface="Times New Roman" panose="02020603050405020304" pitchFamily="18" charset="0"/>
                        </a:rPr>
                        <a:t>Least count- 1 g</a:t>
                      </a:r>
                    </a:p>
                    <a:p>
                      <a:pPr>
                        <a:spcAft>
                          <a:spcPts val="0"/>
                        </a:spcAft>
                      </a:pPr>
                      <a:r>
                        <a:rPr lang="en-IN" sz="1800" dirty="0">
                          <a:effectLst/>
                          <a:latin typeface="Times New Roman" panose="02020603050405020304" pitchFamily="18" charset="0"/>
                          <a:ea typeface="Calibri" panose="020F0502020204030204"/>
                          <a:cs typeface="Times New Roman" panose="02020603050405020304" pitchFamily="18" charset="0"/>
                        </a:rPr>
                        <a:t>Maximum</a:t>
                      </a:r>
                      <a:r>
                        <a:rPr lang="en-IN" sz="1800" baseline="0" dirty="0">
                          <a:effectLst/>
                          <a:latin typeface="Times New Roman" panose="02020603050405020304" pitchFamily="18" charset="0"/>
                          <a:ea typeface="Calibri" panose="020F0502020204030204"/>
                          <a:cs typeface="Times New Roman" panose="02020603050405020304" pitchFamily="18" charset="0"/>
                        </a:rPr>
                        <a:t> weight- 10 kg</a:t>
                      </a:r>
                      <a:endParaRPr lang="en-IN" sz="1800" dirty="0">
                        <a:effectLst/>
                        <a:latin typeface="Times New Roman" panose="02020603050405020304" pitchFamily="18" charset="0"/>
                        <a:ea typeface="Calibri" panose="020F0502020204030204"/>
                        <a:cs typeface="Times New Roman" panose="02020603050405020304" pitchFamily="18" charset="0"/>
                      </a:endParaRPr>
                    </a:p>
                  </a:txBody>
                  <a:tcPr marL="68580" marR="68580" marT="0" marB="0"/>
                </a:tc>
                <a:extLst>
                  <a:ext uri="{0D108BD9-81ED-4DB2-BD59-A6C34878D82A}">
                    <a16:rowId xmlns:a16="http://schemas.microsoft.com/office/drawing/2014/main" val="10004"/>
                  </a:ext>
                </a:extLst>
              </a:tr>
            </a:tbl>
          </a:graphicData>
        </a:graphic>
      </p:graphicFrame>
      <p:sp>
        <p:nvSpPr>
          <p:cNvPr id="6" name="TextBox 5"/>
          <p:cNvSpPr txBox="1"/>
          <p:nvPr/>
        </p:nvSpPr>
        <p:spPr>
          <a:xfrm>
            <a:off x="863587" y="436602"/>
            <a:ext cx="7020781" cy="400110"/>
          </a:xfrm>
          <a:prstGeom prst="rect">
            <a:avLst/>
          </a:prstGeom>
          <a:noFill/>
        </p:spPr>
        <p:txBody>
          <a:bodyPr wrap="square" rtlCol="0">
            <a:spAutoFit/>
          </a:bodyPr>
          <a:lstStyle/>
          <a:p>
            <a:r>
              <a:rPr lang="en-IN" sz="2000" dirty="0">
                <a:latin typeface="Times New Roman" panose="02020603050405020304" pitchFamily="18" charset="0"/>
                <a:cs typeface="Times New Roman" panose="02020603050405020304" pitchFamily="18" charset="0"/>
              </a:rPr>
              <a:t>4.3 Instruments used</a:t>
            </a:r>
          </a:p>
        </p:txBody>
      </p:sp>
      <p:sp>
        <p:nvSpPr>
          <p:cNvPr id="2" name="TextBox 1"/>
          <p:cNvSpPr txBox="1"/>
          <p:nvPr/>
        </p:nvSpPr>
        <p:spPr>
          <a:xfrm>
            <a:off x="899592" y="1071339"/>
            <a:ext cx="3312368" cy="368300"/>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Table.No.2 Instruments List</a:t>
            </a:r>
          </a:p>
        </p:txBody>
      </p:sp>
      <p:sp>
        <p:nvSpPr>
          <p:cNvPr id="3" name="Slide Number Placeholder 2"/>
          <p:cNvSpPr>
            <a:spLocks noGrp="1"/>
          </p:cNvSpPr>
          <p:nvPr>
            <p:ph type="sldNum" sz="quarter" idx="12"/>
          </p:nvPr>
        </p:nvSpPr>
        <p:spPr/>
        <p:txBody>
          <a:bodyPr/>
          <a:lstStyle/>
          <a:p>
            <a:fld id="{D3757EA9-4275-4111-ADD3-061D6FD466D7}" type="slidenum">
              <a:rPr lang="en-IN" smtClean="0"/>
              <a:t>13</a:t>
            </a:fld>
            <a:endParaRPr lang="en-IN"/>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7" name="Title 1"/>
          <p:cNvSpPr>
            <a:spLocks noGrp="1" noChangeArrowheads="1"/>
          </p:cNvSpPr>
          <p:nvPr>
            <p:ph type="title"/>
          </p:nvPr>
        </p:nvSpPr>
        <p:spPr>
          <a:xfrm>
            <a:off x="457200" y="188639"/>
            <a:ext cx="8229600" cy="798785"/>
          </a:xfrm>
        </p:spPr>
        <p:txBody>
          <a:bodyPr/>
          <a:lstStyle/>
          <a:p>
            <a:pPr algn="l"/>
            <a:r>
              <a:rPr lang="en-US" altLang="zh-CN" sz="2000" dirty="0">
                <a:latin typeface="Times New Roman" panose="02020603050405020304" pitchFamily="18" charset="0"/>
                <a:ea typeface="SimSun" panose="02010600030101010101" pitchFamily="2" charset="-122"/>
              </a:rPr>
              <a:t>      4.4 Parameters to be Measured</a:t>
            </a:r>
            <a:endParaRPr lang="en-US" altLang="zh-CN" sz="2000" dirty="0">
              <a:ea typeface="SimSun" panose="02010600030101010101" pitchFamily="2" charset="-122"/>
            </a:endParaRPr>
          </a:p>
        </p:txBody>
      </p:sp>
      <mc:AlternateContent xmlns:mc="http://schemas.openxmlformats.org/markup-compatibility/2006" xmlns:a14="http://schemas.microsoft.com/office/drawing/2010/main">
        <mc:Choice Requires="a14">
          <p:graphicFrame>
            <p:nvGraphicFramePr>
              <p:cNvPr id="4" name="Content Placeholder 3"/>
              <p:cNvGraphicFramePr>
                <a:graphicFrameLocks noGrp="1"/>
              </p:cNvGraphicFramePr>
              <p:nvPr>
                <p:ph sz="half" idx="1"/>
                <p:extLst>
                  <p:ext uri="{D42A27DB-BD31-4B8C-83A1-F6EECF244321}">
                    <p14:modId xmlns:p14="http://schemas.microsoft.com/office/powerpoint/2010/main" val="1134803922"/>
                  </p:ext>
                </p:extLst>
              </p:nvPr>
            </p:nvGraphicFramePr>
            <p:xfrm>
              <a:off x="896938" y="1490980"/>
              <a:ext cx="7350313" cy="4069658"/>
            </p:xfrm>
            <a:graphic>
              <a:graphicData uri="http://schemas.openxmlformats.org/drawingml/2006/table">
                <a:tbl>
                  <a:tblPr firstRow="1" bandRow="1">
                    <a:tableStyleId>{5C22544A-7EE6-4342-B048-85BDC9FD1C3A}</a:tableStyleId>
                  </a:tblPr>
                  <a:tblGrid>
                    <a:gridCol w="3584900">
                      <a:extLst>
                        <a:ext uri="{9D8B030D-6E8A-4147-A177-3AD203B41FA5}">
                          <a16:colId xmlns:a16="http://schemas.microsoft.com/office/drawing/2014/main" val="20000"/>
                        </a:ext>
                      </a:extLst>
                    </a:gridCol>
                    <a:gridCol w="1581013">
                      <a:extLst>
                        <a:ext uri="{9D8B030D-6E8A-4147-A177-3AD203B41FA5}">
                          <a16:colId xmlns:a16="http://schemas.microsoft.com/office/drawing/2014/main" val="20001"/>
                        </a:ext>
                      </a:extLst>
                    </a:gridCol>
                    <a:gridCol w="2184400">
                      <a:extLst>
                        <a:ext uri="{9D8B030D-6E8A-4147-A177-3AD203B41FA5}">
                          <a16:colId xmlns:a16="http://schemas.microsoft.com/office/drawing/2014/main" val="20002"/>
                        </a:ext>
                      </a:extLst>
                    </a:gridCol>
                  </a:tblGrid>
                  <a:tr h="640188">
                    <a:tc>
                      <a:txBody>
                        <a:bodyPr/>
                        <a:lstStyle/>
                        <a:p>
                          <a:pPr>
                            <a:buNone/>
                          </a:pPr>
                          <a:r>
                            <a:rPr lang="en-US" sz="1800" dirty="0">
                              <a:latin typeface="Times New Roman" panose="02020603050405020304" pitchFamily="18" charset="0"/>
                              <a:cs typeface="Times New Roman" panose="02020603050405020304" pitchFamily="18" charset="0"/>
                            </a:rPr>
                            <a:t>Measured Parameters </a:t>
                          </a:r>
                        </a:p>
                      </a:txBody>
                      <a:tcPr marL="91432" marR="91432" marT="45728" marB="45728"/>
                    </a:tc>
                    <a:tc>
                      <a:txBody>
                        <a:bodyPr/>
                        <a:lstStyle/>
                        <a:p>
                          <a:pPr>
                            <a:buNone/>
                          </a:pPr>
                          <a:r>
                            <a:rPr lang="en-US" sz="1800">
                              <a:latin typeface="Times New Roman" panose="02020603050405020304" pitchFamily="18" charset="0"/>
                              <a:cs typeface="Times New Roman" panose="02020603050405020304" pitchFamily="18" charset="0"/>
                            </a:rPr>
                            <a:t>Open Sun Drying</a:t>
                          </a:r>
                        </a:p>
                      </a:txBody>
                      <a:tcPr marL="91432" marR="91432" marT="45728" marB="45728"/>
                    </a:tc>
                    <a:tc>
                      <a:txBody>
                        <a:bodyPr/>
                        <a:lstStyle/>
                        <a:p>
                          <a:pPr>
                            <a:buNone/>
                          </a:pPr>
                          <a:r>
                            <a:rPr lang="en-US" sz="1800">
                              <a:latin typeface="Times New Roman" panose="02020603050405020304" pitchFamily="18" charset="0"/>
                              <a:cs typeface="Times New Roman" panose="02020603050405020304" pitchFamily="18" charset="0"/>
                            </a:rPr>
                            <a:t>Solar Drying</a:t>
                          </a:r>
                        </a:p>
                      </a:txBody>
                      <a:tcPr marL="91432" marR="91432" marT="45728" marB="45728"/>
                    </a:tc>
                    <a:extLst>
                      <a:ext uri="{0D108BD9-81ED-4DB2-BD59-A6C34878D82A}">
                        <a16:rowId xmlns:a16="http://schemas.microsoft.com/office/drawing/2014/main" val="10000"/>
                      </a:ext>
                    </a:extLst>
                  </a:tr>
                  <a:tr h="640188">
                    <a:tc>
                      <a:txBody>
                        <a:bodyPr/>
                        <a:lstStyle/>
                        <a:p>
                          <a:pPr>
                            <a:buNone/>
                          </a:pPr>
                          <a:r>
                            <a:rPr lang="en-IN" altLang="en-US" sz="1800" dirty="0">
                              <a:latin typeface="Times New Roman" panose="02020603050405020304" pitchFamily="18" charset="0"/>
                              <a:cs typeface="Times New Roman" panose="02020603050405020304" pitchFamily="18" charset="0"/>
                            </a:rPr>
                            <a:t>Avg. tray temperature</a:t>
                          </a:r>
                          <a:r>
                            <a:rPr lang="en-US" sz="1800" dirty="0">
                              <a:latin typeface="Times New Roman" panose="02020603050405020304" pitchFamily="18" charset="0"/>
                              <a:cs typeface="Times New Roman" panose="02020603050405020304" pitchFamily="18" charset="0"/>
                            </a:rPr>
                            <a:t>(˚C) </a:t>
                          </a:r>
                        </a:p>
                      </a:txBody>
                      <a:tcPr marL="91432" marR="91432" marT="45728" marB="45728"/>
                    </a:tc>
                    <a:tc>
                      <a:txBody>
                        <a:bodyPr/>
                        <a:lstStyle/>
                        <a:p>
                          <a:pPr algn="ctr">
                            <a:buNone/>
                          </a:pPr>
                          <a:r>
                            <a:rPr lang="en-US" sz="1800">
                              <a:latin typeface="Times New Roman" pitchFamily="18" charset="0"/>
                              <a:ea typeface="SimSun" panose="02010600030101010101" pitchFamily="2" charset="-122"/>
                              <a:cs typeface="Times New Roman" pitchFamily="18" charset="0"/>
                              <a:sym typeface="Wingdings" panose="05000000000000000000" charset="0"/>
                            </a:rPr>
                            <a:t></a:t>
                          </a:r>
                        </a:p>
                      </a:txBody>
                      <a:tcPr marL="91432" marR="91432" marT="45728" marB="45728"/>
                    </a:tc>
                    <a:tc>
                      <a:txBody>
                        <a:bodyPr/>
                        <a:lstStyle/>
                        <a:p>
                          <a:pPr algn="ctr">
                            <a:buNone/>
                          </a:pPr>
                          <a:r>
                            <a:rPr lang="en-US" sz="1800">
                              <a:latin typeface="Times New Roman" pitchFamily="18" charset="0"/>
                              <a:ea typeface="SimSun" panose="02010600030101010101" pitchFamily="2" charset="-122"/>
                              <a:cs typeface="Times New Roman" pitchFamily="18" charset="0"/>
                              <a:sym typeface="Wingdings" panose="05000000000000000000" charset="0"/>
                            </a:rPr>
                            <a:t></a:t>
                          </a:r>
                        </a:p>
                      </a:txBody>
                      <a:tcPr marL="91432" marR="91432" marT="45728" marB="45728"/>
                    </a:tc>
                    <a:extLst>
                      <a:ext uri="{0D108BD9-81ED-4DB2-BD59-A6C34878D82A}">
                        <a16:rowId xmlns:a16="http://schemas.microsoft.com/office/drawing/2014/main" val="10001"/>
                      </a:ext>
                    </a:extLst>
                  </a:tr>
                  <a:tr h="381000">
                    <a:tc>
                      <a:txBody>
                        <a:bodyPr/>
                        <a:lstStyle/>
                        <a:p>
                          <a:pPr>
                            <a:buNone/>
                          </a:pPr>
                          <a:r>
                            <a:rPr lang="en-US" sz="1800" dirty="0">
                              <a:latin typeface="Times New Roman" panose="02020603050405020304" pitchFamily="18" charset="0"/>
                              <a:cs typeface="Times New Roman" panose="02020603050405020304" pitchFamily="18" charset="0"/>
                            </a:rPr>
                            <a:t>Ambient temperature (˚C)</a:t>
                          </a:r>
                        </a:p>
                      </a:txBody>
                      <a:tcPr marL="91432" marR="91432" marT="45728" marB="45728"/>
                    </a:tc>
                    <a:tc>
                      <a:txBody>
                        <a:bodyPr/>
                        <a:lstStyle/>
                        <a:p>
                          <a:pPr algn="ctr">
                            <a:buNone/>
                          </a:pPr>
                          <a:r>
                            <a:rPr lang="en-US" sz="1800">
                              <a:latin typeface="Times New Roman" pitchFamily="18" charset="0"/>
                              <a:ea typeface="SimSun" panose="02010600030101010101" pitchFamily="2" charset="-122"/>
                              <a:cs typeface="Times New Roman" pitchFamily="18" charset="0"/>
                              <a:sym typeface="Wingdings" panose="05000000000000000000" charset="0"/>
                            </a:rPr>
                            <a:t></a:t>
                          </a:r>
                        </a:p>
                      </a:txBody>
                      <a:tcPr marL="91432" marR="91432" marT="45728" marB="45728"/>
                    </a:tc>
                    <a:tc>
                      <a:txBody>
                        <a:bodyPr/>
                        <a:lstStyle/>
                        <a:p>
                          <a:pPr algn="ctr">
                            <a:buNone/>
                          </a:pPr>
                          <a:r>
                            <a:rPr lang="en-US" sz="1800">
                              <a:latin typeface="Times New Roman" pitchFamily="18" charset="0"/>
                              <a:ea typeface="SimSun" panose="02010600030101010101" pitchFamily="2" charset="-122"/>
                              <a:cs typeface="Times New Roman" pitchFamily="18" charset="0"/>
                              <a:sym typeface="Wingdings" panose="05000000000000000000" charset="0"/>
                            </a:rPr>
                            <a:t></a:t>
                          </a:r>
                        </a:p>
                      </a:txBody>
                      <a:tcPr marL="91432" marR="91432" marT="45728" marB="45728"/>
                    </a:tc>
                    <a:extLst>
                      <a:ext uri="{0D108BD9-81ED-4DB2-BD59-A6C34878D82A}">
                        <a16:rowId xmlns:a16="http://schemas.microsoft.com/office/drawing/2014/main" val="10002"/>
                      </a:ext>
                    </a:extLst>
                  </a:tr>
                  <a:tr h="381065">
                    <a:tc>
                      <a:txBody>
                        <a:bodyPr/>
                        <a:lstStyle/>
                        <a:p>
                          <a:pPr>
                            <a:buNone/>
                          </a:pPr>
                          <a:r>
                            <a:rPr lang="en-US" sz="1800" dirty="0">
                              <a:latin typeface="Times New Roman" panose="02020603050405020304" pitchFamily="18" charset="0"/>
                              <a:cs typeface="Times New Roman" panose="02020603050405020304" pitchFamily="18" charset="0"/>
                            </a:rPr>
                            <a:t>Avg. Wind velocity (m/s)</a:t>
                          </a:r>
                        </a:p>
                      </a:txBody>
                      <a:tcPr marL="91432" marR="91432" marT="45728" marB="45728"/>
                    </a:tc>
                    <a:tc>
                      <a:txBody>
                        <a:bodyPr/>
                        <a:lstStyle/>
                        <a:p>
                          <a:pPr algn="ctr">
                            <a:buNone/>
                          </a:pPr>
                          <a:r>
                            <a:rPr lang="en-US" sz="1800">
                              <a:latin typeface="Times New Roman" pitchFamily="18" charset="0"/>
                              <a:ea typeface="SimSun" panose="02010600030101010101" pitchFamily="2" charset="-122"/>
                              <a:cs typeface="Times New Roman" pitchFamily="18" charset="0"/>
                              <a:sym typeface="Wingdings" panose="05000000000000000000" charset="0"/>
                            </a:rPr>
                            <a:t></a:t>
                          </a:r>
                        </a:p>
                      </a:txBody>
                      <a:tcPr marL="91432" marR="91432" marT="45728" marB="45728"/>
                    </a:tc>
                    <a:tc>
                      <a:txBody>
                        <a:bodyPr/>
                        <a:lstStyle/>
                        <a:p>
                          <a:pPr algn="ctr">
                            <a:buNone/>
                          </a:pPr>
                          <a:r>
                            <a:rPr lang="en-US" sz="1800">
                              <a:latin typeface="Times New Roman" pitchFamily="18" charset="0"/>
                              <a:ea typeface="SimSun" panose="02010600030101010101" pitchFamily="2" charset="-122"/>
                              <a:cs typeface="Times New Roman" pitchFamily="18" charset="0"/>
                              <a:sym typeface="Wingdings" panose="05000000000000000000" charset="0"/>
                            </a:rPr>
                            <a:t></a:t>
                          </a:r>
                        </a:p>
                      </a:txBody>
                      <a:tcPr marL="91432" marR="91432" marT="45728" marB="45728"/>
                    </a:tc>
                    <a:extLst>
                      <a:ext uri="{0D108BD9-81ED-4DB2-BD59-A6C34878D82A}">
                        <a16:rowId xmlns:a16="http://schemas.microsoft.com/office/drawing/2014/main" val="10003"/>
                      </a:ext>
                    </a:extLst>
                  </a:tr>
                  <a:tr h="325120">
                    <a:tc>
                      <a:txBody>
                        <a:bodyPr/>
                        <a:lstStyle/>
                        <a:p>
                          <a:pPr fontAlgn="auto">
                            <a:buNone/>
                          </a:pPr>
                          <a:r>
                            <a:rPr lang="en-IN" altLang="en-US" sz="1800">
                              <a:latin typeface="Times New Roman" panose="02020603050405020304" pitchFamily="18" charset="0"/>
                              <a:cs typeface="Times New Roman" panose="02020603050405020304" pitchFamily="18" charset="0"/>
                            </a:rPr>
                            <a:t>Avg. Surface Temperature</a:t>
                          </a:r>
                        </a:p>
                      </a:txBody>
                      <a:tcPr marL="91432" marR="91432" marT="45728" marB="45728"/>
                    </a:tc>
                    <a:tc>
                      <a:txBody>
                        <a:bodyPr/>
                        <a:lstStyle/>
                        <a:p>
                          <a:pPr algn="ctr">
                            <a:buNone/>
                          </a:pPr>
                          <a:r>
                            <a:rPr lang="en-US" sz="1800">
                              <a:latin typeface="Times New Roman" pitchFamily="18" charset="0"/>
                              <a:ea typeface="SimSun" panose="02010600030101010101" pitchFamily="2" charset="-122"/>
                              <a:cs typeface="Times New Roman" pitchFamily="18" charset="0"/>
                              <a:sym typeface="Wingdings" panose="05000000000000000000" charset="0"/>
                            </a:rPr>
                            <a:t></a:t>
                          </a:r>
                        </a:p>
                      </a:txBody>
                      <a:tcPr marL="91432" marR="91432" marT="45728" marB="45728"/>
                    </a:tc>
                    <a:tc>
                      <a:txBody>
                        <a:bodyPr/>
                        <a:lstStyle/>
                        <a:p>
                          <a:pPr algn="ctr">
                            <a:buNone/>
                          </a:pPr>
                          <a:r>
                            <a:rPr lang="en-US" sz="1800">
                              <a:latin typeface="Times New Roman" pitchFamily="18" charset="0"/>
                              <a:ea typeface="SimSun" panose="02010600030101010101" pitchFamily="2" charset="-122"/>
                              <a:cs typeface="Times New Roman" pitchFamily="18" charset="0"/>
                              <a:sym typeface="Wingdings" panose="05000000000000000000" charset="0"/>
                            </a:rPr>
                            <a:t></a:t>
                          </a:r>
                        </a:p>
                      </a:txBody>
                      <a:tcPr marL="91432" marR="91432" marT="45728" marB="45728"/>
                    </a:tc>
                    <a:extLst>
                      <a:ext uri="{0D108BD9-81ED-4DB2-BD59-A6C34878D82A}">
                        <a16:rowId xmlns:a16="http://schemas.microsoft.com/office/drawing/2014/main" val="10004"/>
                      </a:ext>
                    </a:extLst>
                  </a:tr>
                  <a:tr h="381065">
                    <a:tc>
                      <a:txBody>
                        <a:bodyPr/>
                        <a:lstStyle/>
                        <a:p>
                          <a:pPr>
                            <a:buNone/>
                          </a:pPr>
                          <a:r>
                            <a:rPr lang="en-IN" altLang="en-US" sz="1800" dirty="0">
                              <a:latin typeface="Times New Roman" panose="02020603050405020304" pitchFamily="18" charset="0"/>
                              <a:cs typeface="Times New Roman" panose="02020603050405020304" pitchFamily="18" charset="0"/>
                            </a:rPr>
                            <a:t>Avg. S</a:t>
                          </a:r>
                          <a:r>
                            <a:rPr lang="en-US" sz="1800" dirty="0" err="1">
                              <a:latin typeface="Times New Roman" panose="02020603050405020304" pitchFamily="18" charset="0"/>
                              <a:cs typeface="Times New Roman" panose="02020603050405020304" pitchFamily="18" charset="0"/>
                            </a:rPr>
                            <a:t>olar</a:t>
                          </a:r>
                          <a:r>
                            <a:rPr lang="en-US" sz="1800" dirty="0">
                              <a:latin typeface="Times New Roman" panose="02020603050405020304" pitchFamily="18" charset="0"/>
                              <a:cs typeface="Times New Roman" panose="02020603050405020304" pitchFamily="18" charset="0"/>
                            </a:rPr>
                            <a:t> intensity(W/</a:t>
                          </a:r>
                          <a14:m>
                            <m:oMath xmlns:m="http://schemas.openxmlformats.org/officeDocument/2006/math">
                              <m:sSup>
                                <m:sSupPr>
                                  <m:ctrlPr>
                                    <a:rPr lang="en-US" sz="1800" i="1" smtClean="0">
                                      <a:latin typeface="Cambria Math" panose="02040503050406030204" pitchFamily="18" charset="0"/>
                                      <a:cs typeface="Times New Roman" panose="02020603050405020304" pitchFamily="18" charset="0"/>
                                    </a:rPr>
                                  </m:ctrlPr>
                                </m:sSupPr>
                                <m:e>
                                  <m:r>
                                    <a:rPr lang="en-US" sz="1800" b="0" i="1" smtClean="0">
                                      <a:latin typeface="Cambria Math" panose="02040503050406030204" pitchFamily="18" charset="0"/>
                                      <a:cs typeface="Times New Roman" panose="02020603050405020304" pitchFamily="18" charset="0"/>
                                    </a:rPr>
                                    <m:t>𝑚</m:t>
                                  </m:r>
                                </m:e>
                                <m:sup>
                                  <m:r>
                                    <a:rPr lang="en-US" sz="1800" b="0" i="1" smtClean="0">
                                      <a:latin typeface="Cambria Math" panose="02040503050406030204" pitchFamily="18" charset="0"/>
                                      <a:cs typeface="Times New Roman" panose="02020603050405020304" pitchFamily="18" charset="0"/>
                                    </a:rPr>
                                    <m:t>2</m:t>
                                  </m:r>
                                </m:sup>
                              </m:sSup>
                            </m:oMath>
                          </a14:m>
                          <a:r>
                            <a:rPr lang="en-US" sz="1800" dirty="0">
                              <a:latin typeface="Times New Roman" panose="02020603050405020304" pitchFamily="18" charset="0"/>
                              <a:cs typeface="Times New Roman" panose="02020603050405020304" pitchFamily="18" charset="0"/>
                            </a:rPr>
                            <a:t>)</a:t>
                          </a:r>
                        </a:p>
                      </a:txBody>
                      <a:tcPr marL="91432" marR="91432" marT="45728" marB="45728"/>
                    </a:tc>
                    <a:tc>
                      <a:txBody>
                        <a:bodyPr/>
                        <a:lstStyle/>
                        <a:p>
                          <a:pPr algn="ctr">
                            <a:buNone/>
                          </a:pPr>
                          <a:r>
                            <a:rPr lang="en-US" sz="1800" dirty="0">
                              <a:latin typeface="Times New Roman" pitchFamily="18" charset="0"/>
                              <a:ea typeface="SimSun" panose="02010600030101010101" pitchFamily="2" charset="-122"/>
                              <a:cs typeface="Times New Roman" pitchFamily="18" charset="0"/>
                              <a:sym typeface="Wingdings" panose="05000000000000000000" charset="0"/>
                            </a:rPr>
                            <a:t></a:t>
                          </a:r>
                        </a:p>
                      </a:txBody>
                      <a:tcPr marL="91432" marR="91432" marT="45728" marB="45728"/>
                    </a:tc>
                    <a:tc>
                      <a:txBody>
                        <a:bodyPr/>
                        <a:lstStyle/>
                        <a:p>
                          <a:pPr algn="ctr">
                            <a:buNone/>
                          </a:pPr>
                          <a:r>
                            <a:rPr lang="en-US" sz="1800">
                              <a:latin typeface="Times New Roman" pitchFamily="18" charset="0"/>
                              <a:ea typeface="SimSun" panose="02010600030101010101" pitchFamily="2" charset="-122"/>
                              <a:cs typeface="Times New Roman" pitchFamily="18" charset="0"/>
                              <a:sym typeface="Wingdings" panose="05000000000000000000" charset="0"/>
                            </a:rPr>
                            <a:t></a:t>
                          </a:r>
                        </a:p>
                      </a:txBody>
                      <a:tcPr marL="91432" marR="91432" marT="45728" marB="45728"/>
                    </a:tc>
                    <a:extLst>
                      <a:ext uri="{0D108BD9-81ED-4DB2-BD59-A6C34878D82A}">
                        <a16:rowId xmlns:a16="http://schemas.microsoft.com/office/drawing/2014/main" val="10005"/>
                      </a:ext>
                    </a:extLst>
                  </a:tr>
                  <a:tr h="640188">
                    <a:tc>
                      <a:txBody>
                        <a:bodyPr/>
                        <a:lstStyle/>
                        <a:p>
                          <a:pPr>
                            <a:buNone/>
                          </a:pPr>
                          <a:r>
                            <a:rPr lang="en-US" sz="1800" dirty="0">
                              <a:latin typeface="Times New Roman" panose="02020603050405020304" pitchFamily="18" charset="0"/>
                              <a:cs typeface="Times New Roman" panose="02020603050405020304" pitchFamily="18" charset="0"/>
                            </a:rPr>
                            <a:t>Weight (g)</a:t>
                          </a:r>
                        </a:p>
                      </a:txBody>
                      <a:tcPr marL="91432" marR="91432" marT="45728" marB="45728"/>
                    </a:tc>
                    <a:tc>
                      <a:txBody>
                        <a:bodyPr/>
                        <a:lstStyle/>
                        <a:p>
                          <a:pPr algn="ctr">
                            <a:buNone/>
                          </a:pPr>
                          <a:r>
                            <a:rPr lang="en-US" sz="1800">
                              <a:latin typeface="Times New Roman" pitchFamily="18" charset="0"/>
                              <a:ea typeface="SimSun" panose="02010600030101010101" pitchFamily="2" charset="-122"/>
                              <a:cs typeface="Times New Roman" pitchFamily="18" charset="0"/>
                              <a:sym typeface="Wingdings" panose="05000000000000000000" charset="0"/>
                            </a:rPr>
                            <a:t></a:t>
                          </a:r>
                          <a:endParaRPr lang="en-US" sz="1800">
                            <a:latin typeface="Times New Roman" panose="02020603050405020304" pitchFamily="18" charset="0"/>
                            <a:cs typeface="Times New Roman" panose="02020603050405020304" pitchFamily="18" charset="0"/>
                          </a:endParaRPr>
                        </a:p>
                        <a:p>
                          <a:pPr algn="ctr">
                            <a:buNone/>
                          </a:pPr>
                          <a:endParaRPr lang="en-US" sz="1800">
                            <a:latin typeface="Times New Roman" panose="02020603050405020304" pitchFamily="18" charset="0"/>
                            <a:cs typeface="Times New Roman" panose="02020603050405020304" pitchFamily="18" charset="0"/>
                          </a:endParaRPr>
                        </a:p>
                      </a:txBody>
                      <a:tcPr marL="91432" marR="91432" marT="45728" marB="45728"/>
                    </a:tc>
                    <a:tc>
                      <a:txBody>
                        <a:bodyPr/>
                        <a:lstStyle/>
                        <a:p>
                          <a:pPr algn="ctr">
                            <a:buNone/>
                          </a:pPr>
                          <a:r>
                            <a:rPr lang="en-US" sz="1800" dirty="0">
                              <a:latin typeface="Times New Roman" pitchFamily="18" charset="0"/>
                              <a:ea typeface="SimSun" panose="02010600030101010101" pitchFamily="2" charset="-122"/>
                              <a:cs typeface="Times New Roman" pitchFamily="18" charset="0"/>
                              <a:sym typeface="Wingdings" panose="05000000000000000000" charset="0"/>
                            </a:rPr>
                            <a:t></a:t>
                          </a:r>
                          <a:endParaRPr lang="en-US" sz="1800" dirty="0">
                            <a:latin typeface="Times New Roman" panose="02020603050405020304" pitchFamily="18" charset="0"/>
                            <a:cs typeface="Times New Roman" panose="02020603050405020304" pitchFamily="18" charset="0"/>
                          </a:endParaRPr>
                        </a:p>
                        <a:p>
                          <a:pPr algn="ctr">
                            <a:buNone/>
                          </a:pPr>
                          <a:endParaRPr lang="en-US" sz="1800" dirty="0">
                            <a:latin typeface="Times New Roman" panose="02020603050405020304" pitchFamily="18" charset="0"/>
                            <a:cs typeface="Times New Roman" panose="02020603050405020304" pitchFamily="18" charset="0"/>
                          </a:endParaRPr>
                        </a:p>
                      </a:txBody>
                      <a:tcPr marL="91432" marR="91432" marT="45728" marB="45728"/>
                    </a:tc>
                    <a:extLst>
                      <a:ext uri="{0D108BD9-81ED-4DB2-BD59-A6C34878D82A}">
                        <a16:rowId xmlns:a16="http://schemas.microsoft.com/office/drawing/2014/main" val="10006"/>
                      </a:ext>
                    </a:extLst>
                  </a:tr>
                  <a:tr h="640188">
                    <a:tc>
                      <a:txBody>
                        <a:bodyPr/>
                        <a:lstStyle/>
                        <a:p>
                          <a:pPr>
                            <a:buNone/>
                          </a:pPr>
                          <a:r>
                            <a:rPr lang="en-US" sz="1800" dirty="0">
                              <a:latin typeface="Times New Roman" panose="02020603050405020304" pitchFamily="18" charset="0"/>
                              <a:cs typeface="Times New Roman" panose="02020603050405020304" pitchFamily="18" charset="0"/>
                            </a:rPr>
                            <a:t>Relative Humidity </a:t>
                          </a:r>
                          <a:r>
                            <a:rPr lang="en-IN" altLang="en-US" sz="1800" dirty="0">
                              <a:latin typeface="Times New Roman" panose="02020603050405020304" pitchFamily="18" charset="0"/>
                              <a:cs typeface="Times New Roman" panose="02020603050405020304" pitchFamily="18" charset="0"/>
                            </a:rPr>
                            <a:t>(above leaves)</a:t>
                          </a:r>
                        </a:p>
                      </a:txBody>
                      <a:tcPr marL="91432" marR="91432" marT="45728" marB="45728"/>
                    </a:tc>
                    <a:tc>
                      <a:txBody>
                        <a:bodyPr/>
                        <a:lstStyle/>
                        <a:p>
                          <a:pPr algn="ctr">
                            <a:buNone/>
                          </a:pPr>
                          <a:r>
                            <a:rPr lang="en-US" sz="1800">
                              <a:latin typeface="Times New Roman" pitchFamily="18" charset="0"/>
                              <a:ea typeface="SimSun" panose="02010600030101010101" pitchFamily="2" charset="-122"/>
                              <a:cs typeface="Times New Roman" pitchFamily="18" charset="0"/>
                              <a:sym typeface="Wingdings" panose="05000000000000000000" charset="0"/>
                            </a:rPr>
                            <a:t></a:t>
                          </a:r>
                        </a:p>
                      </a:txBody>
                      <a:tcPr marL="91432" marR="91432" marT="45728" marB="45728"/>
                    </a:tc>
                    <a:tc>
                      <a:txBody>
                        <a:bodyPr/>
                        <a:lstStyle/>
                        <a:p>
                          <a:pPr algn="ctr">
                            <a:buNone/>
                          </a:pPr>
                          <a:r>
                            <a:rPr lang="en-US" sz="1800" dirty="0">
                              <a:latin typeface="Times New Roman" pitchFamily="18" charset="0"/>
                              <a:ea typeface="SimSun" panose="02010600030101010101" pitchFamily="2" charset="-122"/>
                              <a:cs typeface="Times New Roman" pitchFamily="18" charset="0"/>
                              <a:sym typeface="Wingdings" panose="05000000000000000000" charset="0"/>
                            </a:rPr>
                            <a:t></a:t>
                          </a:r>
                          <a:endParaRPr lang="en-US" sz="1800" dirty="0">
                            <a:latin typeface="Times New Roman" panose="02020603050405020304" pitchFamily="18" charset="0"/>
                            <a:cs typeface="Times New Roman" panose="02020603050405020304" pitchFamily="18" charset="0"/>
                          </a:endParaRPr>
                        </a:p>
                        <a:p>
                          <a:pPr algn="ctr">
                            <a:buNone/>
                          </a:pPr>
                          <a:endParaRPr lang="en-US" sz="1800" dirty="0">
                            <a:latin typeface="Times New Roman" panose="02020603050405020304" pitchFamily="18" charset="0"/>
                            <a:cs typeface="Times New Roman" panose="02020603050405020304" pitchFamily="18" charset="0"/>
                          </a:endParaRPr>
                        </a:p>
                      </a:txBody>
                      <a:tcPr marL="91432" marR="91432" marT="45728" marB="45728"/>
                    </a:tc>
                    <a:extLst>
                      <a:ext uri="{0D108BD9-81ED-4DB2-BD59-A6C34878D82A}">
                        <a16:rowId xmlns:a16="http://schemas.microsoft.com/office/drawing/2014/main" val="10007"/>
                      </a:ext>
                    </a:extLst>
                  </a:tr>
                </a:tbl>
              </a:graphicData>
            </a:graphic>
          </p:graphicFrame>
        </mc:Choice>
        <mc:Fallback xmlns="">
          <p:graphicFrame>
            <p:nvGraphicFramePr>
              <p:cNvPr id="4" name="Content Placeholder 3"/>
              <p:cNvGraphicFramePr>
                <a:graphicFrameLocks noGrp="1"/>
              </p:cNvGraphicFramePr>
              <p:nvPr>
                <p:ph sz="half" idx="1"/>
                <p:extLst>
                  <p:ext uri="{D42A27DB-BD31-4B8C-83A1-F6EECF244321}">
                    <p14:modId xmlns:p14="http://schemas.microsoft.com/office/powerpoint/2010/main" val="1134803922"/>
                  </p:ext>
                </p:extLst>
              </p:nvPr>
            </p:nvGraphicFramePr>
            <p:xfrm>
              <a:off x="896938" y="1490980"/>
              <a:ext cx="7350313" cy="4069658"/>
            </p:xfrm>
            <a:graphic>
              <a:graphicData uri="http://schemas.openxmlformats.org/drawingml/2006/table">
                <a:tbl>
                  <a:tblPr firstRow="1" bandRow="1">
                    <a:tableStyleId>{5C22544A-7EE6-4342-B048-85BDC9FD1C3A}</a:tableStyleId>
                  </a:tblPr>
                  <a:tblGrid>
                    <a:gridCol w="3584900">
                      <a:extLst>
                        <a:ext uri="{9D8B030D-6E8A-4147-A177-3AD203B41FA5}">
                          <a16:colId xmlns:a16="http://schemas.microsoft.com/office/drawing/2014/main" val="20000"/>
                        </a:ext>
                      </a:extLst>
                    </a:gridCol>
                    <a:gridCol w="1581013">
                      <a:extLst>
                        <a:ext uri="{9D8B030D-6E8A-4147-A177-3AD203B41FA5}">
                          <a16:colId xmlns:a16="http://schemas.microsoft.com/office/drawing/2014/main" val="20001"/>
                        </a:ext>
                      </a:extLst>
                    </a:gridCol>
                    <a:gridCol w="2184400">
                      <a:extLst>
                        <a:ext uri="{9D8B030D-6E8A-4147-A177-3AD203B41FA5}">
                          <a16:colId xmlns:a16="http://schemas.microsoft.com/office/drawing/2014/main" val="20002"/>
                        </a:ext>
                      </a:extLst>
                    </a:gridCol>
                  </a:tblGrid>
                  <a:tr h="640188">
                    <a:tc>
                      <a:txBody>
                        <a:bodyPr/>
                        <a:lstStyle/>
                        <a:p>
                          <a:pPr>
                            <a:buNone/>
                          </a:pPr>
                          <a:r>
                            <a:rPr lang="en-US" sz="1800" dirty="0">
                              <a:latin typeface="Times New Roman" panose="02020603050405020304" pitchFamily="18" charset="0"/>
                              <a:cs typeface="Times New Roman" panose="02020603050405020304" pitchFamily="18" charset="0"/>
                            </a:rPr>
                            <a:t>Measured Parameters </a:t>
                          </a:r>
                        </a:p>
                      </a:txBody>
                      <a:tcPr marL="91432" marR="91432" marT="45728" marB="45728"/>
                    </a:tc>
                    <a:tc>
                      <a:txBody>
                        <a:bodyPr/>
                        <a:lstStyle/>
                        <a:p>
                          <a:pPr>
                            <a:buNone/>
                          </a:pPr>
                          <a:r>
                            <a:rPr lang="en-US" sz="1800">
                              <a:latin typeface="Times New Roman" panose="02020603050405020304" pitchFamily="18" charset="0"/>
                              <a:cs typeface="Times New Roman" panose="02020603050405020304" pitchFamily="18" charset="0"/>
                            </a:rPr>
                            <a:t>Open Sun Drying</a:t>
                          </a:r>
                        </a:p>
                      </a:txBody>
                      <a:tcPr marL="91432" marR="91432" marT="45728" marB="45728"/>
                    </a:tc>
                    <a:tc>
                      <a:txBody>
                        <a:bodyPr/>
                        <a:lstStyle/>
                        <a:p>
                          <a:pPr>
                            <a:buNone/>
                          </a:pPr>
                          <a:r>
                            <a:rPr lang="en-US" sz="1800">
                              <a:latin typeface="Times New Roman" panose="02020603050405020304" pitchFamily="18" charset="0"/>
                              <a:cs typeface="Times New Roman" panose="02020603050405020304" pitchFamily="18" charset="0"/>
                            </a:rPr>
                            <a:t>Solar Drying</a:t>
                          </a:r>
                        </a:p>
                      </a:txBody>
                      <a:tcPr marL="91432" marR="91432" marT="45728" marB="45728"/>
                    </a:tc>
                    <a:extLst>
                      <a:ext uri="{0D108BD9-81ED-4DB2-BD59-A6C34878D82A}">
                        <a16:rowId xmlns:a16="http://schemas.microsoft.com/office/drawing/2014/main" val="10000"/>
                      </a:ext>
                    </a:extLst>
                  </a:tr>
                  <a:tr h="640188">
                    <a:tc>
                      <a:txBody>
                        <a:bodyPr/>
                        <a:lstStyle/>
                        <a:p>
                          <a:pPr>
                            <a:buNone/>
                          </a:pPr>
                          <a:r>
                            <a:rPr lang="en-IN" altLang="en-US" sz="1800" dirty="0">
                              <a:latin typeface="Times New Roman" panose="02020603050405020304" pitchFamily="18" charset="0"/>
                              <a:cs typeface="Times New Roman" panose="02020603050405020304" pitchFamily="18" charset="0"/>
                            </a:rPr>
                            <a:t>Avg. tray temperature</a:t>
                          </a:r>
                          <a:r>
                            <a:rPr lang="en-US" sz="1800" dirty="0">
                              <a:latin typeface="Times New Roman" panose="02020603050405020304" pitchFamily="18" charset="0"/>
                              <a:cs typeface="Times New Roman" panose="02020603050405020304" pitchFamily="18" charset="0"/>
                            </a:rPr>
                            <a:t>(˚C) </a:t>
                          </a:r>
                        </a:p>
                      </a:txBody>
                      <a:tcPr marL="91432" marR="91432" marT="45728" marB="45728"/>
                    </a:tc>
                    <a:tc>
                      <a:txBody>
                        <a:bodyPr/>
                        <a:lstStyle/>
                        <a:p>
                          <a:pPr algn="ctr">
                            <a:buNone/>
                          </a:pPr>
                          <a:r>
                            <a:rPr lang="en-US" sz="1800">
                              <a:latin typeface="Times New Roman" pitchFamily="18" charset="0"/>
                              <a:ea typeface="SimSun" panose="02010600030101010101" pitchFamily="2" charset="-122"/>
                              <a:cs typeface="Times New Roman" pitchFamily="18" charset="0"/>
                              <a:sym typeface="Wingdings" panose="05000000000000000000" charset="0"/>
                            </a:rPr>
                            <a:t></a:t>
                          </a:r>
                        </a:p>
                      </a:txBody>
                      <a:tcPr marL="91432" marR="91432" marT="45728" marB="45728"/>
                    </a:tc>
                    <a:tc>
                      <a:txBody>
                        <a:bodyPr/>
                        <a:lstStyle/>
                        <a:p>
                          <a:pPr algn="ctr">
                            <a:buNone/>
                          </a:pPr>
                          <a:r>
                            <a:rPr lang="en-US" sz="1800">
                              <a:latin typeface="Times New Roman" pitchFamily="18" charset="0"/>
                              <a:ea typeface="SimSun" panose="02010600030101010101" pitchFamily="2" charset="-122"/>
                              <a:cs typeface="Times New Roman" pitchFamily="18" charset="0"/>
                              <a:sym typeface="Wingdings" panose="05000000000000000000" charset="0"/>
                            </a:rPr>
                            <a:t></a:t>
                          </a:r>
                        </a:p>
                      </a:txBody>
                      <a:tcPr marL="91432" marR="91432" marT="45728" marB="45728"/>
                    </a:tc>
                    <a:extLst>
                      <a:ext uri="{0D108BD9-81ED-4DB2-BD59-A6C34878D82A}">
                        <a16:rowId xmlns:a16="http://schemas.microsoft.com/office/drawing/2014/main" val="10001"/>
                      </a:ext>
                    </a:extLst>
                  </a:tr>
                  <a:tr h="381000">
                    <a:tc>
                      <a:txBody>
                        <a:bodyPr/>
                        <a:lstStyle/>
                        <a:p>
                          <a:pPr>
                            <a:buNone/>
                          </a:pPr>
                          <a:r>
                            <a:rPr lang="en-US" sz="1800" dirty="0">
                              <a:latin typeface="Times New Roman" panose="02020603050405020304" pitchFamily="18" charset="0"/>
                              <a:cs typeface="Times New Roman" panose="02020603050405020304" pitchFamily="18" charset="0"/>
                            </a:rPr>
                            <a:t>Ambient temperature (˚C)</a:t>
                          </a:r>
                        </a:p>
                      </a:txBody>
                      <a:tcPr marL="91432" marR="91432" marT="45728" marB="45728"/>
                    </a:tc>
                    <a:tc>
                      <a:txBody>
                        <a:bodyPr/>
                        <a:lstStyle/>
                        <a:p>
                          <a:pPr algn="ctr">
                            <a:buNone/>
                          </a:pPr>
                          <a:r>
                            <a:rPr lang="en-US" sz="1800">
                              <a:latin typeface="Times New Roman" pitchFamily="18" charset="0"/>
                              <a:ea typeface="SimSun" panose="02010600030101010101" pitchFamily="2" charset="-122"/>
                              <a:cs typeface="Times New Roman" pitchFamily="18" charset="0"/>
                              <a:sym typeface="Wingdings" panose="05000000000000000000" charset="0"/>
                            </a:rPr>
                            <a:t></a:t>
                          </a:r>
                        </a:p>
                      </a:txBody>
                      <a:tcPr marL="91432" marR="91432" marT="45728" marB="45728"/>
                    </a:tc>
                    <a:tc>
                      <a:txBody>
                        <a:bodyPr/>
                        <a:lstStyle/>
                        <a:p>
                          <a:pPr algn="ctr">
                            <a:buNone/>
                          </a:pPr>
                          <a:r>
                            <a:rPr lang="en-US" sz="1800">
                              <a:latin typeface="Times New Roman" pitchFamily="18" charset="0"/>
                              <a:ea typeface="SimSun" panose="02010600030101010101" pitchFamily="2" charset="-122"/>
                              <a:cs typeface="Times New Roman" pitchFamily="18" charset="0"/>
                              <a:sym typeface="Wingdings" panose="05000000000000000000" charset="0"/>
                            </a:rPr>
                            <a:t></a:t>
                          </a:r>
                        </a:p>
                      </a:txBody>
                      <a:tcPr marL="91432" marR="91432" marT="45728" marB="45728"/>
                    </a:tc>
                    <a:extLst>
                      <a:ext uri="{0D108BD9-81ED-4DB2-BD59-A6C34878D82A}">
                        <a16:rowId xmlns:a16="http://schemas.microsoft.com/office/drawing/2014/main" val="10002"/>
                      </a:ext>
                    </a:extLst>
                  </a:tr>
                  <a:tr h="381065">
                    <a:tc>
                      <a:txBody>
                        <a:bodyPr/>
                        <a:lstStyle/>
                        <a:p>
                          <a:pPr>
                            <a:buNone/>
                          </a:pPr>
                          <a:r>
                            <a:rPr lang="en-US" sz="1800" dirty="0">
                              <a:latin typeface="Times New Roman" panose="02020603050405020304" pitchFamily="18" charset="0"/>
                              <a:cs typeface="Times New Roman" panose="02020603050405020304" pitchFamily="18" charset="0"/>
                            </a:rPr>
                            <a:t>Avg. Wind velocity (m/s)</a:t>
                          </a:r>
                        </a:p>
                      </a:txBody>
                      <a:tcPr marL="91432" marR="91432" marT="45728" marB="45728"/>
                    </a:tc>
                    <a:tc>
                      <a:txBody>
                        <a:bodyPr/>
                        <a:lstStyle/>
                        <a:p>
                          <a:pPr algn="ctr">
                            <a:buNone/>
                          </a:pPr>
                          <a:r>
                            <a:rPr lang="en-US" sz="1800">
                              <a:latin typeface="Times New Roman" pitchFamily="18" charset="0"/>
                              <a:ea typeface="SimSun" panose="02010600030101010101" pitchFamily="2" charset="-122"/>
                              <a:cs typeface="Times New Roman" pitchFamily="18" charset="0"/>
                              <a:sym typeface="Wingdings" panose="05000000000000000000" charset="0"/>
                            </a:rPr>
                            <a:t></a:t>
                          </a:r>
                        </a:p>
                      </a:txBody>
                      <a:tcPr marL="91432" marR="91432" marT="45728" marB="45728"/>
                    </a:tc>
                    <a:tc>
                      <a:txBody>
                        <a:bodyPr/>
                        <a:lstStyle/>
                        <a:p>
                          <a:pPr algn="ctr">
                            <a:buNone/>
                          </a:pPr>
                          <a:r>
                            <a:rPr lang="en-US" sz="1800">
                              <a:latin typeface="Times New Roman" pitchFamily="18" charset="0"/>
                              <a:ea typeface="SimSun" panose="02010600030101010101" pitchFamily="2" charset="-122"/>
                              <a:cs typeface="Times New Roman" pitchFamily="18" charset="0"/>
                              <a:sym typeface="Wingdings" panose="05000000000000000000" charset="0"/>
                            </a:rPr>
                            <a:t></a:t>
                          </a:r>
                        </a:p>
                      </a:txBody>
                      <a:tcPr marL="91432" marR="91432" marT="45728" marB="45728"/>
                    </a:tc>
                    <a:extLst>
                      <a:ext uri="{0D108BD9-81ED-4DB2-BD59-A6C34878D82A}">
                        <a16:rowId xmlns:a16="http://schemas.microsoft.com/office/drawing/2014/main" val="10003"/>
                      </a:ext>
                    </a:extLst>
                  </a:tr>
                  <a:tr h="365776">
                    <a:tc>
                      <a:txBody>
                        <a:bodyPr/>
                        <a:lstStyle/>
                        <a:p>
                          <a:pPr fontAlgn="auto">
                            <a:buNone/>
                          </a:pPr>
                          <a:r>
                            <a:rPr lang="en-IN" altLang="en-US" sz="1800">
                              <a:latin typeface="Times New Roman" panose="02020603050405020304" pitchFamily="18" charset="0"/>
                              <a:cs typeface="Times New Roman" panose="02020603050405020304" pitchFamily="18" charset="0"/>
                            </a:rPr>
                            <a:t>Avg. Surface Temperature</a:t>
                          </a:r>
                        </a:p>
                      </a:txBody>
                      <a:tcPr marL="91432" marR="91432" marT="45728" marB="45728"/>
                    </a:tc>
                    <a:tc>
                      <a:txBody>
                        <a:bodyPr/>
                        <a:lstStyle/>
                        <a:p>
                          <a:pPr algn="ctr">
                            <a:buNone/>
                          </a:pPr>
                          <a:r>
                            <a:rPr lang="en-US" sz="1800">
                              <a:latin typeface="Times New Roman" pitchFamily="18" charset="0"/>
                              <a:ea typeface="SimSun" panose="02010600030101010101" pitchFamily="2" charset="-122"/>
                              <a:cs typeface="Times New Roman" pitchFamily="18" charset="0"/>
                              <a:sym typeface="Wingdings" panose="05000000000000000000" charset="0"/>
                            </a:rPr>
                            <a:t></a:t>
                          </a:r>
                        </a:p>
                      </a:txBody>
                      <a:tcPr marL="91432" marR="91432" marT="45728" marB="45728"/>
                    </a:tc>
                    <a:tc>
                      <a:txBody>
                        <a:bodyPr/>
                        <a:lstStyle/>
                        <a:p>
                          <a:pPr algn="ctr">
                            <a:buNone/>
                          </a:pPr>
                          <a:r>
                            <a:rPr lang="en-US" sz="1800">
                              <a:latin typeface="Times New Roman" pitchFamily="18" charset="0"/>
                              <a:ea typeface="SimSun" panose="02010600030101010101" pitchFamily="2" charset="-122"/>
                              <a:cs typeface="Times New Roman" pitchFamily="18" charset="0"/>
                              <a:sym typeface="Wingdings" panose="05000000000000000000" charset="0"/>
                            </a:rPr>
                            <a:t></a:t>
                          </a:r>
                        </a:p>
                      </a:txBody>
                      <a:tcPr marL="91432" marR="91432" marT="45728" marB="45728"/>
                    </a:tc>
                    <a:extLst>
                      <a:ext uri="{0D108BD9-81ED-4DB2-BD59-A6C34878D82A}">
                        <a16:rowId xmlns:a16="http://schemas.microsoft.com/office/drawing/2014/main" val="10004"/>
                      </a:ext>
                    </a:extLst>
                  </a:tr>
                  <a:tr h="381065">
                    <a:tc>
                      <a:txBody>
                        <a:bodyPr/>
                        <a:lstStyle/>
                        <a:p>
                          <a:endParaRPr lang="en-US"/>
                        </a:p>
                      </a:txBody>
                      <a:tcPr marL="91432" marR="91432" marT="45728" marB="45728">
                        <a:blipFill>
                          <a:blip r:embed="rId2"/>
                          <a:stretch>
                            <a:fillRect l="-170" t="-636508" r="-105952" b="-336508"/>
                          </a:stretch>
                        </a:blipFill>
                      </a:tcPr>
                    </a:tc>
                    <a:tc>
                      <a:txBody>
                        <a:bodyPr/>
                        <a:lstStyle/>
                        <a:p>
                          <a:pPr algn="ctr">
                            <a:buNone/>
                          </a:pPr>
                          <a:r>
                            <a:rPr lang="en-US" sz="1800" dirty="0">
                              <a:latin typeface="Times New Roman" pitchFamily="18" charset="0"/>
                              <a:ea typeface="SimSun" panose="02010600030101010101" pitchFamily="2" charset="-122"/>
                              <a:cs typeface="Times New Roman" pitchFamily="18" charset="0"/>
                              <a:sym typeface="Wingdings" panose="05000000000000000000" charset="0"/>
                            </a:rPr>
                            <a:t></a:t>
                          </a:r>
                        </a:p>
                      </a:txBody>
                      <a:tcPr marL="91432" marR="91432" marT="45728" marB="45728"/>
                    </a:tc>
                    <a:tc>
                      <a:txBody>
                        <a:bodyPr/>
                        <a:lstStyle/>
                        <a:p>
                          <a:pPr algn="ctr">
                            <a:buNone/>
                          </a:pPr>
                          <a:r>
                            <a:rPr lang="en-US" sz="1800">
                              <a:latin typeface="Times New Roman" pitchFamily="18" charset="0"/>
                              <a:ea typeface="SimSun" panose="02010600030101010101" pitchFamily="2" charset="-122"/>
                              <a:cs typeface="Times New Roman" pitchFamily="18" charset="0"/>
                              <a:sym typeface="Wingdings" panose="05000000000000000000" charset="0"/>
                            </a:rPr>
                            <a:t></a:t>
                          </a:r>
                        </a:p>
                      </a:txBody>
                      <a:tcPr marL="91432" marR="91432" marT="45728" marB="45728"/>
                    </a:tc>
                    <a:extLst>
                      <a:ext uri="{0D108BD9-81ED-4DB2-BD59-A6C34878D82A}">
                        <a16:rowId xmlns:a16="http://schemas.microsoft.com/office/drawing/2014/main" val="10005"/>
                      </a:ext>
                    </a:extLst>
                  </a:tr>
                  <a:tr h="640188">
                    <a:tc>
                      <a:txBody>
                        <a:bodyPr/>
                        <a:lstStyle/>
                        <a:p>
                          <a:pPr>
                            <a:buNone/>
                          </a:pPr>
                          <a:r>
                            <a:rPr lang="en-US" sz="1800" dirty="0">
                              <a:latin typeface="Times New Roman" panose="02020603050405020304" pitchFamily="18" charset="0"/>
                              <a:cs typeface="Times New Roman" panose="02020603050405020304" pitchFamily="18" charset="0"/>
                            </a:rPr>
                            <a:t>Weight (g)</a:t>
                          </a:r>
                        </a:p>
                      </a:txBody>
                      <a:tcPr marL="91432" marR="91432" marT="45728" marB="45728"/>
                    </a:tc>
                    <a:tc>
                      <a:txBody>
                        <a:bodyPr/>
                        <a:lstStyle/>
                        <a:p>
                          <a:pPr algn="ctr">
                            <a:buNone/>
                          </a:pPr>
                          <a:r>
                            <a:rPr lang="en-US" sz="1800">
                              <a:latin typeface="Times New Roman" pitchFamily="18" charset="0"/>
                              <a:ea typeface="SimSun" panose="02010600030101010101" pitchFamily="2" charset="-122"/>
                              <a:cs typeface="Times New Roman" pitchFamily="18" charset="0"/>
                              <a:sym typeface="Wingdings" panose="05000000000000000000" charset="0"/>
                            </a:rPr>
                            <a:t></a:t>
                          </a:r>
                          <a:endParaRPr lang="en-US" sz="1800">
                            <a:latin typeface="Times New Roman" panose="02020603050405020304" pitchFamily="18" charset="0"/>
                            <a:cs typeface="Times New Roman" panose="02020603050405020304" pitchFamily="18" charset="0"/>
                          </a:endParaRPr>
                        </a:p>
                        <a:p>
                          <a:pPr algn="ctr">
                            <a:buNone/>
                          </a:pPr>
                          <a:endParaRPr lang="en-US" sz="1800">
                            <a:latin typeface="Times New Roman" panose="02020603050405020304" pitchFamily="18" charset="0"/>
                            <a:cs typeface="Times New Roman" panose="02020603050405020304" pitchFamily="18" charset="0"/>
                          </a:endParaRPr>
                        </a:p>
                      </a:txBody>
                      <a:tcPr marL="91432" marR="91432" marT="45728" marB="45728"/>
                    </a:tc>
                    <a:tc>
                      <a:txBody>
                        <a:bodyPr/>
                        <a:lstStyle/>
                        <a:p>
                          <a:pPr algn="ctr">
                            <a:buNone/>
                          </a:pPr>
                          <a:r>
                            <a:rPr lang="en-US" sz="1800" dirty="0">
                              <a:latin typeface="Times New Roman" pitchFamily="18" charset="0"/>
                              <a:ea typeface="SimSun" panose="02010600030101010101" pitchFamily="2" charset="-122"/>
                              <a:cs typeface="Times New Roman" pitchFamily="18" charset="0"/>
                              <a:sym typeface="Wingdings" panose="05000000000000000000" charset="0"/>
                            </a:rPr>
                            <a:t></a:t>
                          </a:r>
                          <a:endParaRPr lang="en-US" sz="1800" dirty="0">
                            <a:latin typeface="Times New Roman" panose="02020603050405020304" pitchFamily="18" charset="0"/>
                            <a:cs typeface="Times New Roman" panose="02020603050405020304" pitchFamily="18" charset="0"/>
                          </a:endParaRPr>
                        </a:p>
                        <a:p>
                          <a:pPr algn="ctr">
                            <a:buNone/>
                          </a:pPr>
                          <a:endParaRPr lang="en-US" sz="1800" dirty="0">
                            <a:latin typeface="Times New Roman" panose="02020603050405020304" pitchFamily="18" charset="0"/>
                            <a:cs typeface="Times New Roman" panose="02020603050405020304" pitchFamily="18" charset="0"/>
                          </a:endParaRPr>
                        </a:p>
                      </a:txBody>
                      <a:tcPr marL="91432" marR="91432" marT="45728" marB="45728"/>
                    </a:tc>
                    <a:extLst>
                      <a:ext uri="{0D108BD9-81ED-4DB2-BD59-A6C34878D82A}">
                        <a16:rowId xmlns:a16="http://schemas.microsoft.com/office/drawing/2014/main" val="10006"/>
                      </a:ext>
                    </a:extLst>
                  </a:tr>
                  <a:tr h="640188">
                    <a:tc>
                      <a:txBody>
                        <a:bodyPr/>
                        <a:lstStyle/>
                        <a:p>
                          <a:pPr>
                            <a:buNone/>
                          </a:pPr>
                          <a:r>
                            <a:rPr lang="en-US" sz="1800" dirty="0">
                              <a:latin typeface="Times New Roman" panose="02020603050405020304" pitchFamily="18" charset="0"/>
                              <a:cs typeface="Times New Roman" panose="02020603050405020304" pitchFamily="18" charset="0"/>
                            </a:rPr>
                            <a:t>Relative Humidity </a:t>
                          </a:r>
                          <a:r>
                            <a:rPr lang="en-IN" altLang="en-US" sz="1800" dirty="0">
                              <a:latin typeface="Times New Roman" panose="02020603050405020304" pitchFamily="18" charset="0"/>
                              <a:cs typeface="Times New Roman" panose="02020603050405020304" pitchFamily="18" charset="0"/>
                            </a:rPr>
                            <a:t>(above leaves)</a:t>
                          </a:r>
                        </a:p>
                      </a:txBody>
                      <a:tcPr marL="91432" marR="91432" marT="45728" marB="45728"/>
                    </a:tc>
                    <a:tc>
                      <a:txBody>
                        <a:bodyPr/>
                        <a:lstStyle/>
                        <a:p>
                          <a:pPr algn="ctr">
                            <a:buNone/>
                          </a:pPr>
                          <a:r>
                            <a:rPr lang="en-US" sz="1800">
                              <a:latin typeface="Times New Roman" pitchFamily="18" charset="0"/>
                              <a:ea typeface="SimSun" panose="02010600030101010101" pitchFamily="2" charset="-122"/>
                              <a:cs typeface="Times New Roman" pitchFamily="18" charset="0"/>
                              <a:sym typeface="Wingdings" panose="05000000000000000000" charset="0"/>
                            </a:rPr>
                            <a:t></a:t>
                          </a:r>
                        </a:p>
                      </a:txBody>
                      <a:tcPr marL="91432" marR="91432" marT="45728" marB="45728"/>
                    </a:tc>
                    <a:tc>
                      <a:txBody>
                        <a:bodyPr/>
                        <a:lstStyle/>
                        <a:p>
                          <a:pPr algn="ctr">
                            <a:buNone/>
                          </a:pPr>
                          <a:r>
                            <a:rPr lang="en-US" sz="1800" dirty="0">
                              <a:latin typeface="Times New Roman" pitchFamily="18" charset="0"/>
                              <a:ea typeface="SimSun" panose="02010600030101010101" pitchFamily="2" charset="-122"/>
                              <a:cs typeface="Times New Roman" pitchFamily="18" charset="0"/>
                              <a:sym typeface="Wingdings" panose="05000000000000000000" charset="0"/>
                            </a:rPr>
                            <a:t></a:t>
                          </a:r>
                          <a:endParaRPr lang="en-US" sz="1800" dirty="0">
                            <a:latin typeface="Times New Roman" panose="02020603050405020304" pitchFamily="18" charset="0"/>
                            <a:cs typeface="Times New Roman" panose="02020603050405020304" pitchFamily="18" charset="0"/>
                          </a:endParaRPr>
                        </a:p>
                        <a:p>
                          <a:pPr algn="ctr">
                            <a:buNone/>
                          </a:pPr>
                          <a:endParaRPr lang="en-US" sz="1800" dirty="0">
                            <a:latin typeface="Times New Roman" panose="02020603050405020304" pitchFamily="18" charset="0"/>
                            <a:cs typeface="Times New Roman" panose="02020603050405020304" pitchFamily="18" charset="0"/>
                          </a:endParaRPr>
                        </a:p>
                      </a:txBody>
                      <a:tcPr marL="91432" marR="91432" marT="45728" marB="45728"/>
                    </a:tc>
                    <a:extLst>
                      <a:ext uri="{0D108BD9-81ED-4DB2-BD59-A6C34878D82A}">
                        <a16:rowId xmlns:a16="http://schemas.microsoft.com/office/drawing/2014/main" val="10007"/>
                      </a:ext>
                    </a:extLst>
                  </a:tr>
                </a:tbl>
              </a:graphicData>
            </a:graphic>
          </p:graphicFrame>
        </mc:Fallback>
      </mc:AlternateContent>
      <p:sp>
        <p:nvSpPr>
          <p:cNvPr id="4144" name="Title 1"/>
          <p:cNvSpPr>
            <a:spLocks noGrp="1" noChangeArrowheads="1"/>
          </p:cNvSpPr>
          <p:nvPr/>
        </p:nvSpPr>
        <p:spPr bwMode="auto">
          <a:xfrm>
            <a:off x="840105" y="786130"/>
            <a:ext cx="7743825" cy="68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p>
            <a:endParaRPr lang="en-US" altLang="zh-CN" dirty="0">
              <a:solidFill>
                <a:schemeClr val="tx1">
                  <a:lumMod val="95000"/>
                  <a:lumOff val="5000"/>
                </a:schemeClr>
              </a:solidFill>
              <a:latin typeface="Times New Roman" panose="02020603050405020304" pitchFamily="18" charset="0"/>
              <a:ea typeface="SimSun" panose="02010600030101010101" pitchFamily="2" charset="-122"/>
            </a:endParaRPr>
          </a:p>
          <a:p>
            <a:endParaRPr lang="en-US" altLang="zh-CN" dirty="0">
              <a:solidFill>
                <a:schemeClr val="tx1">
                  <a:lumMod val="95000"/>
                  <a:lumOff val="5000"/>
                </a:schemeClr>
              </a:solidFill>
              <a:latin typeface="Times New Roman" panose="02020603050405020304" pitchFamily="18" charset="0"/>
              <a:ea typeface="SimSun" panose="02010600030101010101" pitchFamily="2" charset="-122"/>
            </a:endParaRPr>
          </a:p>
          <a:p>
            <a:r>
              <a:rPr lang="en-US" altLang="zh-CN" dirty="0">
                <a:solidFill>
                  <a:schemeClr val="tx1">
                    <a:lumMod val="95000"/>
                    <a:lumOff val="5000"/>
                  </a:schemeClr>
                </a:solidFill>
                <a:latin typeface="Times New Roman" panose="02020603050405020304" pitchFamily="18" charset="0"/>
                <a:ea typeface="SimSun" panose="02010600030101010101" pitchFamily="2" charset="-122"/>
              </a:rPr>
              <a:t>Table.No.3. Measured Parameters for Open Sun Drying and Solar Drying</a:t>
            </a:r>
          </a:p>
        </p:txBody>
      </p:sp>
      <p:sp>
        <p:nvSpPr>
          <p:cNvPr id="2" name="Slide Number Placeholder 1"/>
          <p:cNvSpPr>
            <a:spLocks noGrp="1"/>
          </p:cNvSpPr>
          <p:nvPr>
            <p:ph type="sldNum" sz="quarter" idx="12"/>
          </p:nvPr>
        </p:nvSpPr>
        <p:spPr/>
        <p:txBody>
          <a:bodyPr/>
          <a:lstStyle/>
          <a:p>
            <a:fld id="{D3757EA9-4275-4111-ADD3-061D6FD466D7}" type="slidenum">
              <a:rPr lang="en-IN" smtClean="0"/>
              <a:t>14</a:t>
            </a:fld>
            <a:endParaRPr lang="en-IN"/>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476522" y="325393"/>
            <a:ext cx="7992888" cy="400110"/>
          </a:xfrm>
          <a:prstGeom prst="rect">
            <a:avLst/>
          </a:prstGeom>
          <a:noFill/>
        </p:spPr>
        <p:txBody>
          <a:bodyPr wrap="square" rtlCol="0">
            <a:spAutoFit/>
          </a:bodyPr>
          <a:lstStyle/>
          <a:p>
            <a:pPr algn="ctr"/>
            <a:r>
              <a:rPr lang="en-IN" sz="2000" b="1" u="sng" dirty="0">
                <a:latin typeface="Times New Roman" panose="02020603050405020304" pitchFamily="18" charset="0"/>
                <a:cs typeface="Times New Roman" panose="02020603050405020304" pitchFamily="18" charset="0"/>
              </a:rPr>
              <a:t>5. Results and Discussions  </a:t>
            </a:r>
          </a:p>
        </p:txBody>
      </p:sp>
      <p:sp>
        <p:nvSpPr>
          <p:cNvPr id="2" name="Slide Number Placeholder 1"/>
          <p:cNvSpPr>
            <a:spLocks noGrp="1"/>
          </p:cNvSpPr>
          <p:nvPr>
            <p:ph type="sldNum" sz="quarter" idx="12"/>
          </p:nvPr>
        </p:nvSpPr>
        <p:spPr/>
        <p:txBody>
          <a:bodyPr/>
          <a:lstStyle/>
          <a:p>
            <a:fld id="{D3757EA9-4275-4111-ADD3-061D6FD466D7}" type="slidenum">
              <a:rPr lang="en-IN" smtClean="0"/>
              <a:t>15</a:t>
            </a:fld>
            <a:endParaRPr lang="en-IN" dirty="0"/>
          </a:p>
        </p:txBody>
      </p:sp>
      <p:pic>
        <p:nvPicPr>
          <p:cNvPr id="1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3308" y="773996"/>
            <a:ext cx="4342445" cy="2983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72966" y="757235"/>
            <a:ext cx="4392488" cy="30000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2"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3309" y="3757308"/>
            <a:ext cx="4342445" cy="26960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4"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25754" y="3789040"/>
            <a:ext cx="4239700" cy="2788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 name="TextBox 18"/>
          <p:cNvSpPr txBox="1"/>
          <p:nvPr/>
        </p:nvSpPr>
        <p:spPr>
          <a:xfrm>
            <a:off x="2348538" y="6453336"/>
            <a:ext cx="4815750" cy="369332"/>
          </a:xfrm>
          <a:prstGeom prst="rect">
            <a:avLst/>
          </a:prstGeom>
          <a:noFill/>
        </p:spPr>
        <p:txBody>
          <a:bodyPr wrap="square" rtlCol="0">
            <a:spAutoFit/>
          </a:bodyPr>
          <a:lstStyle/>
          <a:p>
            <a:pPr algn="ctr"/>
            <a:r>
              <a:rPr lang="en-IN" dirty="0">
                <a:latin typeface="Times New Roman" pitchFamily="18" charset="0"/>
                <a:cs typeface="Times New Roman" pitchFamily="18" charset="0"/>
              </a:rPr>
              <a:t>Fig 11. Drying Curves for Mint Leaves(04/02/19)</a:t>
            </a:r>
          </a:p>
        </p:txBody>
      </p:sp>
    </p:spTree>
    <p:extLst>
      <p:ext uri="{BB962C8B-B14F-4D97-AF65-F5344CB8AC3E}">
        <p14:creationId xmlns:p14="http://schemas.microsoft.com/office/powerpoint/2010/main" val="23132825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6656695" y="6084119"/>
            <a:ext cx="2133600" cy="365125"/>
          </a:xfrm>
        </p:spPr>
        <p:txBody>
          <a:bodyPr/>
          <a:lstStyle/>
          <a:p>
            <a:fld id="{D3757EA9-4275-4111-ADD3-061D6FD466D7}" type="slidenum">
              <a:rPr lang="en-IN" sz="900" smtClean="0"/>
              <a:t>16</a:t>
            </a:fld>
            <a:endParaRPr lang="en-IN" sz="900"/>
          </a:p>
        </p:txBody>
      </p:sp>
      <p:sp>
        <p:nvSpPr>
          <p:cNvPr id="19" name="TextBox 18"/>
          <p:cNvSpPr txBox="1"/>
          <p:nvPr/>
        </p:nvSpPr>
        <p:spPr>
          <a:xfrm>
            <a:off x="1723167" y="5568531"/>
            <a:ext cx="6264696" cy="992579"/>
          </a:xfrm>
          <a:prstGeom prst="rect">
            <a:avLst/>
          </a:prstGeom>
          <a:noFill/>
        </p:spPr>
        <p:txBody>
          <a:bodyPr wrap="square" rtlCol="0">
            <a:spAutoFit/>
          </a:bodyPr>
          <a:lstStyle/>
          <a:p>
            <a:pPr algn="ctr"/>
            <a:endParaRPr lang="en-IN" sz="1350" dirty="0"/>
          </a:p>
          <a:p>
            <a:pPr algn="ctr"/>
            <a:endParaRPr lang="en-IN" sz="1350" dirty="0"/>
          </a:p>
          <a:p>
            <a:pPr algn="ctr"/>
            <a:endParaRPr lang="en-IN" sz="1350" dirty="0"/>
          </a:p>
          <a:p>
            <a:pPr algn="ctr"/>
            <a:r>
              <a:rPr lang="en-IN" dirty="0">
                <a:latin typeface="Times New Roman" pitchFamily="18" charset="0"/>
                <a:cs typeface="Times New Roman" pitchFamily="18" charset="0"/>
              </a:rPr>
              <a:t>Fig </a:t>
            </a:r>
            <a:r>
              <a:rPr lang="en-US" altLang="en-IN" dirty="0">
                <a:latin typeface="Times New Roman" pitchFamily="18" charset="0"/>
                <a:cs typeface="Times New Roman" pitchFamily="18" charset="0"/>
              </a:rPr>
              <a:t>12</a:t>
            </a:r>
            <a:r>
              <a:rPr lang="en-IN" dirty="0">
                <a:latin typeface="Times New Roman" pitchFamily="18" charset="0"/>
                <a:cs typeface="Times New Roman" pitchFamily="18" charset="0"/>
              </a:rPr>
              <a:t>. Drying Curves </a:t>
            </a:r>
            <a:r>
              <a:rPr lang="en-US" altLang="en-IN" dirty="0">
                <a:latin typeface="Times New Roman" pitchFamily="18" charset="0"/>
                <a:cs typeface="Times New Roman" pitchFamily="18" charset="0"/>
              </a:rPr>
              <a:t>for spinach leaves(27/04/19)</a:t>
            </a:r>
          </a:p>
        </p:txBody>
      </p:sp>
      <p:pic>
        <p:nvPicPr>
          <p:cNvPr id="3" name="Content Placeholder 2"/>
          <p:cNvPicPr>
            <a:picLocks noGrp="1" noChangeAspect="1"/>
          </p:cNvPicPr>
          <p:nvPr>
            <p:ph sz="half" idx="1"/>
          </p:nvPr>
        </p:nvPicPr>
        <p:blipFill>
          <a:blip r:embed="rId2"/>
          <a:stretch>
            <a:fillRect/>
          </a:stretch>
        </p:blipFill>
        <p:spPr>
          <a:xfrm>
            <a:off x="5147935" y="3485699"/>
            <a:ext cx="3399790" cy="2642870"/>
          </a:xfrm>
          <a:prstGeom prst="rect">
            <a:avLst/>
          </a:prstGeom>
        </p:spPr>
      </p:pic>
      <p:pic>
        <p:nvPicPr>
          <p:cNvPr id="9" name="Content Placeholder 8"/>
          <p:cNvPicPr>
            <a:picLocks noGrp="1" noChangeAspect="1"/>
          </p:cNvPicPr>
          <p:nvPr>
            <p:ph sz="half" idx="2"/>
          </p:nvPr>
        </p:nvPicPr>
        <p:blipFill>
          <a:blip r:embed="rId3"/>
          <a:stretch>
            <a:fillRect/>
          </a:stretch>
        </p:blipFill>
        <p:spPr>
          <a:xfrm>
            <a:off x="523865" y="696144"/>
            <a:ext cx="3886200" cy="2498725"/>
          </a:xfrm>
          <a:prstGeom prst="rect">
            <a:avLst/>
          </a:prstGeom>
        </p:spPr>
      </p:pic>
      <p:pic>
        <p:nvPicPr>
          <p:cNvPr id="12" name="Picture 11"/>
          <p:cNvPicPr>
            <a:picLocks noChangeAspect="1"/>
          </p:cNvPicPr>
          <p:nvPr/>
        </p:nvPicPr>
        <p:blipFill>
          <a:blip r:embed="rId4"/>
          <a:stretch>
            <a:fillRect/>
          </a:stretch>
        </p:blipFill>
        <p:spPr>
          <a:xfrm>
            <a:off x="541645" y="3485699"/>
            <a:ext cx="3851275" cy="2643505"/>
          </a:xfrm>
          <a:prstGeom prst="rect">
            <a:avLst/>
          </a:prstGeom>
        </p:spPr>
      </p:pic>
      <p:pic>
        <p:nvPicPr>
          <p:cNvPr id="14" name="Picture 13"/>
          <p:cNvPicPr>
            <a:picLocks noChangeAspect="1"/>
          </p:cNvPicPr>
          <p:nvPr/>
        </p:nvPicPr>
        <p:blipFill>
          <a:blip r:embed="rId5"/>
          <a:stretch>
            <a:fillRect/>
          </a:stretch>
        </p:blipFill>
        <p:spPr>
          <a:xfrm>
            <a:off x="4937750" y="552634"/>
            <a:ext cx="3589655" cy="2498725"/>
          </a:xfrm>
          <a:prstGeom prst="rect">
            <a:avLst/>
          </a:prstGeom>
        </p:spPr>
      </p:pic>
      <p:sp>
        <p:nvSpPr>
          <p:cNvPr id="4" name="TextBox 18"/>
          <p:cNvSpPr txBox="1"/>
          <p:nvPr/>
        </p:nvSpPr>
        <p:spPr>
          <a:xfrm>
            <a:off x="683568" y="-243408"/>
            <a:ext cx="2997200" cy="992579"/>
          </a:xfrm>
          <a:prstGeom prst="rect">
            <a:avLst/>
          </a:prstGeom>
          <a:noFill/>
        </p:spPr>
        <p:txBody>
          <a:bodyPr wrap="square" rtlCol="0">
            <a:spAutoFit/>
          </a:bodyPr>
          <a:lstStyle/>
          <a:p>
            <a:pPr algn="ctr"/>
            <a:endParaRPr lang="en-IN" sz="1350" dirty="0"/>
          </a:p>
          <a:p>
            <a:pPr algn="ctr"/>
            <a:endParaRPr lang="en-IN" sz="1350" dirty="0"/>
          </a:p>
          <a:p>
            <a:pPr algn="ctr"/>
            <a:endParaRPr lang="en-IN" sz="1350" dirty="0"/>
          </a:p>
          <a:p>
            <a:pPr algn="ctr"/>
            <a:r>
              <a:rPr lang="en-US" dirty="0">
                <a:latin typeface="Times New Roman" pitchFamily="18" charset="0"/>
                <a:cs typeface="Times New Roman" pitchFamily="18" charset="0"/>
              </a:rPr>
              <a:t>Moisture ratio v/s time</a:t>
            </a:r>
          </a:p>
        </p:txBody>
      </p:sp>
      <p:sp>
        <p:nvSpPr>
          <p:cNvPr id="5" name="TextBox 18"/>
          <p:cNvSpPr txBox="1"/>
          <p:nvPr/>
        </p:nvSpPr>
        <p:spPr>
          <a:xfrm>
            <a:off x="5420985" y="-227146"/>
            <a:ext cx="2997200" cy="992579"/>
          </a:xfrm>
          <a:prstGeom prst="rect">
            <a:avLst/>
          </a:prstGeom>
          <a:noFill/>
        </p:spPr>
        <p:txBody>
          <a:bodyPr wrap="square" rtlCol="0">
            <a:spAutoFit/>
          </a:bodyPr>
          <a:lstStyle/>
          <a:p>
            <a:pPr algn="ctr"/>
            <a:endParaRPr lang="en-IN" sz="1350" dirty="0"/>
          </a:p>
          <a:p>
            <a:pPr algn="ctr"/>
            <a:endParaRPr lang="en-IN" sz="1350" dirty="0"/>
          </a:p>
          <a:p>
            <a:pPr algn="ctr"/>
            <a:endParaRPr lang="en-IN" sz="1350" dirty="0"/>
          </a:p>
          <a:p>
            <a:pPr algn="ctr"/>
            <a:r>
              <a:rPr lang="en-US" dirty="0">
                <a:latin typeface="Times New Roman" pitchFamily="18" charset="0"/>
                <a:cs typeface="Times New Roman" pitchFamily="18" charset="0"/>
              </a:rPr>
              <a:t>Relative humidity v/s time</a:t>
            </a:r>
          </a:p>
        </p:txBody>
      </p:sp>
      <p:sp>
        <p:nvSpPr>
          <p:cNvPr id="7" name="TextBox 18"/>
          <p:cNvSpPr txBox="1"/>
          <p:nvPr/>
        </p:nvSpPr>
        <p:spPr>
          <a:xfrm>
            <a:off x="5420985" y="2563679"/>
            <a:ext cx="2997200" cy="992579"/>
          </a:xfrm>
          <a:prstGeom prst="rect">
            <a:avLst/>
          </a:prstGeom>
          <a:noFill/>
        </p:spPr>
        <p:txBody>
          <a:bodyPr wrap="square" rtlCol="0">
            <a:spAutoFit/>
          </a:bodyPr>
          <a:lstStyle/>
          <a:p>
            <a:pPr algn="ctr"/>
            <a:endParaRPr lang="en-IN" sz="1350" dirty="0"/>
          </a:p>
          <a:p>
            <a:pPr algn="ctr"/>
            <a:endParaRPr lang="en-IN" sz="1350" dirty="0"/>
          </a:p>
          <a:p>
            <a:pPr algn="ctr"/>
            <a:endParaRPr lang="en-IN" sz="1350" dirty="0"/>
          </a:p>
          <a:p>
            <a:pPr algn="ctr"/>
            <a:r>
              <a:rPr lang="en-US" dirty="0"/>
              <a:t>Temperature v/s time</a:t>
            </a:r>
          </a:p>
        </p:txBody>
      </p:sp>
      <p:sp>
        <p:nvSpPr>
          <p:cNvPr id="8" name="TextBox 18"/>
          <p:cNvSpPr txBox="1"/>
          <p:nvPr/>
        </p:nvSpPr>
        <p:spPr>
          <a:xfrm>
            <a:off x="825490" y="2626544"/>
            <a:ext cx="2997200" cy="992579"/>
          </a:xfrm>
          <a:prstGeom prst="rect">
            <a:avLst/>
          </a:prstGeom>
          <a:noFill/>
        </p:spPr>
        <p:txBody>
          <a:bodyPr wrap="square" rtlCol="0">
            <a:spAutoFit/>
          </a:bodyPr>
          <a:lstStyle/>
          <a:p>
            <a:pPr algn="ctr"/>
            <a:endParaRPr lang="en-IN" sz="1350" dirty="0"/>
          </a:p>
          <a:p>
            <a:pPr algn="ctr"/>
            <a:endParaRPr lang="en-IN" sz="1350" dirty="0"/>
          </a:p>
          <a:p>
            <a:pPr algn="ctr"/>
            <a:endParaRPr lang="en-IN" sz="1350" dirty="0"/>
          </a:p>
          <a:p>
            <a:pPr algn="ctr"/>
            <a:r>
              <a:rPr lang="en-US" dirty="0">
                <a:latin typeface="Times New Roman" pitchFamily="18" charset="0"/>
                <a:cs typeface="Times New Roman" pitchFamily="18" charset="0"/>
              </a:rPr>
              <a:t>Moisture loss v/s time</a:t>
            </a:r>
          </a:p>
        </p:txBody>
      </p:sp>
    </p:spTree>
    <p:extLst>
      <p:ext uri="{BB962C8B-B14F-4D97-AF65-F5344CB8AC3E}">
        <p14:creationId xmlns:p14="http://schemas.microsoft.com/office/powerpoint/2010/main" val="4931396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D3757EA9-4275-4111-ADD3-061D6FD466D7}" type="slidenum">
              <a:rPr lang="en-IN" smtClean="0"/>
              <a:t>17</a:t>
            </a:fld>
            <a:endParaRPr lang="en-IN" dirty="0"/>
          </a:p>
        </p:txBody>
      </p:sp>
      <p:sp>
        <p:nvSpPr>
          <p:cNvPr id="5" name="TextBox 4"/>
          <p:cNvSpPr txBox="1"/>
          <p:nvPr/>
        </p:nvSpPr>
        <p:spPr>
          <a:xfrm>
            <a:off x="323528" y="116632"/>
            <a:ext cx="8496944" cy="707886"/>
          </a:xfrm>
          <a:prstGeom prst="rect">
            <a:avLst/>
          </a:prstGeom>
          <a:noFill/>
        </p:spPr>
        <p:txBody>
          <a:bodyPr wrap="square" rtlCol="0">
            <a:spAutoFit/>
          </a:bodyPr>
          <a:lstStyle/>
          <a:p>
            <a:endParaRPr lang="en-IN" sz="2000" dirty="0"/>
          </a:p>
          <a:p>
            <a:r>
              <a:rPr lang="en-IN" sz="2000" dirty="0">
                <a:latin typeface="Times New Roman" pitchFamily="18" charset="0"/>
                <a:cs typeface="Times New Roman" pitchFamily="18" charset="0"/>
              </a:rPr>
              <a:t>5.1 Moisture Content(%) and Drying Rate</a:t>
            </a: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878954"/>
            <a:ext cx="3933825" cy="348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86689" y="878954"/>
            <a:ext cx="3905250" cy="348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539552" y="4723879"/>
            <a:ext cx="8064896" cy="1754326"/>
          </a:xfrm>
          <a:prstGeom prst="rect">
            <a:avLst/>
          </a:prstGeom>
          <a:noFill/>
        </p:spPr>
        <p:txBody>
          <a:bodyPr wrap="square" rtlCol="0">
            <a:spAutoFit/>
          </a:bodyPr>
          <a:lstStyle/>
          <a:p>
            <a:pPr marL="285750" indent="-285750">
              <a:buFont typeface="Arial" panose="020B0604020202020204" pitchFamily="34" charset="0"/>
              <a:buChar char="•"/>
            </a:pPr>
            <a:r>
              <a:rPr lang="en-IN" dirty="0">
                <a:latin typeface="Times New Roman" pitchFamily="18" charset="0"/>
                <a:cs typeface="Times New Roman" pitchFamily="18" charset="0"/>
              </a:rPr>
              <a:t>It is Evident from the Graph that Reduction in Moisture Content In Solar Drying is Much Faster than that of Open sun drying, It took 7 Hours for 66% Moisture loss in Solar Drying where as it took 10 Hours in Open Sun Drying.</a:t>
            </a:r>
          </a:p>
          <a:p>
            <a:pPr marL="285750" indent="-285750">
              <a:buFont typeface="Arial" panose="020B0604020202020204" pitchFamily="34" charset="0"/>
              <a:buChar char="•"/>
            </a:pPr>
            <a:r>
              <a:rPr lang="en-IN" dirty="0">
                <a:latin typeface="Times New Roman" pitchFamily="18" charset="0"/>
                <a:cs typeface="Times New Roman" pitchFamily="18" charset="0"/>
              </a:rPr>
              <a:t>Total Average Moisture Reduction in Solar Drying was from 92.6% to 8.33% in time Span of 10 Hours.</a:t>
            </a:r>
          </a:p>
          <a:p>
            <a:pPr marL="285750" indent="-285750">
              <a:buFont typeface="Arial" panose="020B0604020202020204" pitchFamily="34" charset="0"/>
              <a:buChar char="•"/>
            </a:pPr>
            <a:r>
              <a:rPr lang="en-IN" dirty="0">
                <a:latin typeface="Times New Roman" pitchFamily="18" charset="0"/>
                <a:cs typeface="Times New Roman" pitchFamily="18" charset="0"/>
              </a:rPr>
              <a:t>Drying Rate for Solar Drying is more as compared to Open Sun.</a:t>
            </a:r>
          </a:p>
        </p:txBody>
      </p:sp>
      <p:sp>
        <p:nvSpPr>
          <p:cNvPr id="2052" name="Title 1"/>
          <p:cNvSpPr>
            <a:spLocks noGrp="1" noChangeArrowheads="1"/>
          </p:cNvSpPr>
          <p:nvPr/>
        </p:nvSpPr>
        <p:spPr bwMode="auto">
          <a:xfrm>
            <a:off x="1129665" y="4034790"/>
            <a:ext cx="6858000" cy="68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p>
            <a:pPr algn="ctr"/>
            <a:r>
              <a:rPr lang="en-US" altLang="zh-CN" dirty="0">
                <a:solidFill>
                  <a:schemeClr val="tx1">
                    <a:lumMod val="95000"/>
                    <a:lumOff val="5000"/>
                  </a:schemeClr>
                </a:solidFill>
                <a:latin typeface="Times New Roman" panose="02020603050405020304" pitchFamily="18" charset="0"/>
                <a:ea typeface="SimSun" panose="02010600030101010101" pitchFamily="2" charset="-122"/>
              </a:rPr>
              <a:t>Fig 1</a:t>
            </a:r>
            <a:r>
              <a:rPr lang="en-IN" altLang="zh-CN" dirty="0">
                <a:solidFill>
                  <a:schemeClr val="tx1">
                    <a:lumMod val="95000"/>
                    <a:lumOff val="5000"/>
                  </a:schemeClr>
                </a:solidFill>
                <a:latin typeface="Times New Roman" panose="02020603050405020304" pitchFamily="18" charset="0"/>
                <a:ea typeface="SimSun" panose="02010600030101010101" pitchFamily="2" charset="-122"/>
              </a:rPr>
              <a:t>3.</a:t>
            </a:r>
            <a:r>
              <a:rPr lang="en-US" altLang="zh-CN" dirty="0">
                <a:solidFill>
                  <a:schemeClr val="tx1">
                    <a:lumMod val="95000"/>
                    <a:lumOff val="5000"/>
                  </a:schemeClr>
                </a:solidFill>
                <a:latin typeface="Times New Roman" panose="02020603050405020304" pitchFamily="18" charset="0"/>
                <a:ea typeface="SimSun" panose="02010600030101010101" pitchFamily="2" charset="-122"/>
              </a:rPr>
              <a:t> </a:t>
            </a:r>
            <a:r>
              <a:rPr lang="en-IN" altLang="en-US" dirty="0">
                <a:solidFill>
                  <a:schemeClr val="tx1">
                    <a:lumMod val="95000"/>
                    <a:lumOff val="5000"/>
                  </a:schemeClr>
                </a:solidFill>
                <a:latin typeface="Times New Roman" panose="02020603050405020304" pitchFamily="18" charset="0"/>
                <a:ea typeface="SimSun" panose="02010600030101010101" pitchFamily="2" charset="-122"/>
              </a:rPr>
              <a:t>Moisture Content and Drying Rate for Mint Leaves</a:t>
            </a:r>
          </a:p>
        </p:txBody>
      </p:sp>
      <p:sp>
        <p:nvSpPr>
          <p:cNvPr id="2" name="TextBox 1"/>
          <p:cNvSpPr txBox="1"/>
          <p:nvPr/>
        </p:nvSpPr>
        <p:spPr>
          <a:xfrm>
            <a:off x="3131840" y="1556792"/>
            <a:ext cx="1341537" cy="646331"/>
          </a:xfrm>
          <a:prstGeom prst="rect">
            <a:avLst/>
          </a:prstGeom>
          <a:noFill/>
        </p:spPr>
        <p:txBody>
          <a:bodyPr wrap="square" rtlCol="0">
            <a:spAutoFit/>
          </a:bodyPr>
          <a:lstStyle/>
          <a:p>
            <a:r>
              <a:rPr lang="en-IN" b="1" dirty="0">
                <a:latin typeface="Times New Roman" pitchFamily="18" charset="0"/>
                <a:cs typeface="Times New Roman" pitchFamily="18" charset="0"/>
              </a:rPr>
              <a:t>MINT </a:t>
            </a:r>
          </a:p>
          <a:p>
            <a:r>
              <a:rPr lang="en-IN" b="1" dirty="0">
                <a:latin typeface="Times New Roman" pitchFamily="18" charset="0"/>
                <a:cs typeface="Times New Roman" pitchFamily="18" charset="0"/>
              </a:rPr>
              <a:t>LEAVES</a:t>
            </a:r>
          </a:p>
        </p:txBody>
      </p:sp>
      <p:sp>
        <p:nvSpPr>
          <p:cNvPr id="7" name="TextBox 6"/>
          <p:cNvSpPr txBox="1"/>
          <p:nvPr/>
        </p:nvSpPr>
        <p:spPr>
          <a:xfrm>
            <a:off x="7092280" y="1772816"/>
            <a:ext cx="1224136" cy="923330"/>
          </a:xfrm>
          <a:prstGeom prst="rect">
            <a:avLst/>
          </a:prstGeom>
          <a:noFill/>
        </p:spPr>
        <p:txBody>
          <a:bodyPr wrap="square" rtlCol="0">
            <a:spAutoFit/>
          </a:bodyPr>
          <a:lstStyle/>
          <a:p>
            <a:r>
              <a:rPr lang="en-IN" b="1" dirty="0">
                <a:latin typeface="Times New Roman" pitchFamily="18" charset="0"/>
                <a:cs typeface="Times New Roman" pitchFamily="18" charset="0"/>
              </a:rPr>
              <a:t>MINT </a:t>
            </a:r>
          </a:p>
          <a:p>
            <a:r>
              <a:rPr lang="en-IN" b="1" dirty="0">
                <a:latin typeface="Times New Roman" pitchFamily="18" charset="0"/>
                <a:cs typeface="Times New Roman" pitchFamily="18" charset="0"/>
              </a:rPr>
              <a:t>LEAVES</a:t>
            </a:r>
          </a:p>
          <a:p>
            <a:endParaRPr lang="en-IN"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D3757EA9-4275-4111-ADD3-061D6FD466D7}" type="slidenum">
              <a:rPr lang="en-IN" smtClean="0"/>
              <a:t>18</a:t>
            </a:fld>
            <a:endParaRPr lang="en-IN"/>
          </a:p>
        </p:txBody>
      </p:sp>
      <p:pic>
        <p:nvPicPr>
          <p:cNvPr id="5"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02097" y="423226"/>
            <a:ext cx="4394200" cy="404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512" y="515302"/>
            <a:ext cx="4289425" cy="386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itle 1"/>
          <p:cNvSpPr>
            <a:spLocks noGrp="1" noChangeArrowheads="1"/>
          </p:cNvSpPr>
          <p:nvPr/>
        </p:nvSpPr>
        <p:spPr bwMode="auto">
          <a:xfrm>
            <a:off x="1129665" y="4034790"/>
            <a:ext cx="6858000" cy="68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p>
            <a:pPr algn="ctr"/>
            <a:endParaRPr lang="en-US" altLang="zh-CN" dirty="0">
              <a:solidFill>
                <a:schemeClr val="tx1">
                  <a:lumMod val="95000"/>
                  <a:lumOff val="5000"/>
                </a:schemeClr>
              </a:solidFill>
              <a:latin typeface="Times New Roman" panose="02020603050405020304" pitchFamily="18" charset="0"/>
              <a:ea typeface="SimSun" panose="02010600030101010101" pitchFamily="2" charset="-122"/>
            </a:endParaRPr>
          </a:p>
          <a:p>
            <a:pPr algn="ctr"/>
            <a:endParaRPr lang="en-US" altLang="zh-CN" dirty="0">
              <a:solidFill>
                <a:schemeClr val="tx1">
                  <a:lumMod val="95000"/>
                  <a:lumOff val="5000"/>
                </a:schemeClr>
              </a:solidFill>
              <a:latin typeface="Times New Roman" panose="02020603050405020304" pitchFamily="18" charset="0"/>
              <a:ea typeface="SimSun" panose="02010600030101010101" pitchFamily="2" charset="-122"/>
            </a:endParaRPr>
          </a:p>
          <a:p>
            <a:pPr algn="ctr"/>
            <a:endParaRPr lang="en-US" altLang="zh-CN" dirty="0">
              <a:solidFill>
                <a:schemeClr val="tx1">
                  <a:lumMod val="95000"/>
                  <a:lumOff val="5000"/>
                </a:schemeClr>
              </a:solidFill>
              <a:latin typeface="Times New Roman" panose="02020603050405020304" pitchFamily="18" charset="0"/>
              <a:ea typeface="SimSun" panose="02010600030101010101" pitchFamily="2" charset="-122"/>
            </a:endParaRPr>
          </a:p>
          <a:p>
            <a:pPr algn="ctr"/>
            <a:endParaRPr lang="en-US" altLang="zh-CN" dirty="0">
              <a:solidFill>
                <a:schemeClr val="tx1">
                  <a:lumMod val="95000"/>
                  <a:lumOff val="5000"/>
                </a:schemeClr>
              </a:solidFill>
              <a:latin typeface="Times New Roman" panose="02020603050405020304" pitchFamily="18" charset="0"/>
              <a:ea typeface="SimSun" panose="02010600030101010101" pitchFamily="2" charset="-122"/>
            </a:endParaRPr>
          </a:p>
          <a:p>
            <a:pPr algn="ctr"/>
            <a:endParaRPr lang="en-US" altLang="zh-CN" dirty="0">
              <a:solidFill>
                <a:schemeClr val="tx1">
                  <a:lumMod val="95000"/>
                  <a:lumOff val="5000"/>
                </a:schemeClr>
              </a:solidFill>
              <a:latin typeface="Times New Roman" panose="02020603050405020304" pitchFamily="18" charset="0"/>
              <a:ea typeface="SimSun" panose="02010600030101010101" pitchFamily="2" charset="-122"/>
            </a:endParaRPr>
          </a:p>
          <a:p>
            <a:pPr algn="ctr"/>
            <a:endParaRPr lang="en-US" altLang="zh-CN" dirty="0">
              <a:solidFill>
                <a:schemeClr val="tx1">
                  <a:lumMod val="95000"/>
                  <a:lumOff val="5000"/>
                </a:schemeClr>
              </a:solidFill>
              <a:latin typeface="Times New Roman" panose="02020603050405020304" pitchFamily="18" charset="0"/>
              <a:ea typeface="SimSun" panose="02010600030101010101" pitchFamily="2" charset="-122"/>
            </a:endParaRPr>
          </a:p>
          <a:p>
            <a:pPr algn="ctr"/>
            <a:endParaRPr lang="en-US" altLang="zh-CN" dirty="0">
              <a:solidFill>
                <a:schemeClr val="tx1">
                  <a:lumMod val="95000"/>
                  <a:lumOff val="5000"/>
                </a:schemeClr>
              </a:solidFill>
              <a:latin typeface="Times New Roman" panose="02020603050405020304" pitchFamily="18" charset="0"/>
              <a:ea typeface="SimSun" panose="02010600030101010101" pitchFamily="2" charset="-122"/>
            </a:endParaRPr>
          </a:p>
          <a:p>
            <a:pPr algn="ctr"/>
            <a:endParaRPr lang="en-US" altLang="zh-CN" dirty="0">
              <a:solidFill>
                <a:schemeClr val="tx1">
                  <a:lumMod val="95000"/>
                  <a:lumOff val="5000"/>
                </a:schemeClr>
              </a:solidFill>
              <a:latin typeface="Times New Roman" panose="02020603050405020304" pitchFamily="18" charset="0"/>
              <a:ea typeface="SimSun" panose="02010600030101010101" pitchFamily="2" charset="-122"/>
            </a:endParaRPr>
          </a:p>
          <a:p>
            <a:pPr algn="ctr"/>
            <a:endParaRPr lang="en-US" altLang="zh-CN" dirty="0">
              <a:solidFill>
                <a:schemeClr val="tx1">
                  <a:lumMod val="95000"/>
                  <a:lumOff val="5000"/>
                </a:schemeClr>
              </a:solidFill>
              <a:latin typeface="Times New Roman" panose="02020603050405020304" pitchFamily="18" charset="0"/>
              <a:ea typeface="SimSun" panose="02010600030101010101" pitchFamily="2" charset="-122"/>
            </a:endParaRPr>
          </a:p>
          <a:p>
            <a:pPr algn="ctr"/>
            <a:r>
              <a:rPr lang="en-US" altLang="zh-CN" dirty="0">
                <a:solidFill>
                  <a:schemeClr val="tx1">
                    <a:lumMod val="95000"/>
                    <a:lumOff val="5000"/>
                  </a:schemeClr>
                </a:solidFill>
                <a:latin typeface="Times New Roman" panose="02020603050405020304" pitchFamily="18" charset="0"/>
                <a:ea typeface="SimSun" panose="02010600030101010101" pitchFamily="2" charset="-122"/>
              </a:rPr>
              <a:t>Fig 1</a:t>
            </a:r>
            <a:r>
              <a:rPr lang="en-IN" altLang="zh-CN" dirty="0">
                <a:solidFill>
                  <a:schemeClr val="tx1">
                    <a:lumMod val="95000"/>
                    <a:lumOff val="5000"/>
                  </a:schemeClr>
                </a:solidFill>
                <a:latin typeface="Times New Roman" panose="02020603050405020304" pitchFamily="18" charset="0"/>
                <a:ea typeface="SimSun" panose="02010600030101010101" pitchFamily="2" charset="-122"/>
              </a:rPr>
              <a:t>4.</a:t>
            </a:r>
            <a:r>
              <a:rPr lang="en-US" altLang="zh-CN" dirty="0">
                <a:solidFill>
                  <a:schemeClr val="tx1">
                    <a:lumMod val="95000"/>
                    <a:lumOff val="5000"/>
                  </a:schemeClr>
                </a:solidFill>
                <a:latin typeface="Times New Roman" panose="02020603050405020304" pitchFamily="18" charset="0"/>
                <a:ea typeface="SimSun" panose="02010600030101010101" pitchFamily="2" charset="-122"/>
              </a:rPr>
              <a:t> </a:t>
            </a:r>
            <a:r>
              <a:rPr lang="en-IN" altLang="en-US" dirty="0">
                <a:solidFill>
                  <a:schemeClr val="tx1">
                    <a:lumMod val="95000"/>
                    <a:lumOff val="5000"/>
                  </a:schemeClr>
                </a:solidFill>
                <a:latin typeface="Times New Roman" panose="02020603050405020304" pitchFamily="18" charset="0"/>
                <a:ea typeface="SimSun" panose="02010600030101010101" pitchFamily="2" charset="-122"/>
              </a:rPr>
              <a:t>Moisture Content and Drying Rate for Curry Leaves</a:t>
            </a:r>
          </a:p>
        </p:txBody>
      </p:sp>
      <p:sp>
        <p:nvSpPr>
          <p:cNvPr id="8" name="TextBox 7"/>
          <p:cNvSpPr txBox="1"/>
          <p:nvPr/>
        </p:nvSpPr>
        <p:spPr>
          <a:xfrm>
            <a:off x="539552" y="4881934"/>
            <a:ext cx="8280920" cy="923330"/>
          </a:xfrm>
          <a:prstGeom prst="rect">
            <a:avLst/>
          </a:prstGeom>
          <a:noFill/>
        </p:spPr>
        <p:txBody>
          <a:bodyPr wrap="square" rtlCol="0">
            <a:spAutoFit/>
          </a:bodyPr>
          <a:lstStyle/>
          <a:p>
            <a:pPr marL="285750" indent="-285750">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Four Hours for 63.8% Moisture Removal in Solar Drying.</a:t>
            </a:r>
          </a:p>
          <a:p>
            <a:pPr marL="285750" indent="-285750">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Five Hours for the same Moisture removal in Open sun drying.</a:t>
            </a:r>
          </a:p>
          <a:p>
            <a:pPr marL="285750" indent="-285750">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Higher Temperature attained and greater Drying Rate is achieved in Solar Dryer.</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3757EA9-4275-4111-ADD3-061D6FD466D7}" type="slidenum">
              <a:rPr lang="en-IN" sz="900" smtClean="0"/>
              <a:t>19</a:t>
            </a:fld>
            <a:endParaRPr lang="en-IN" sz="900"/>
          </a:p>
        </p:txBody>
      </p:sp>
      <p:sp>
        <p:nvSpPr>
          <p:cNvPr id="4" name="TextBox 18"/>
          <p:cNvSpPr txBox="1"/>
          <p:nvPr/>
        </p:nvSpPr>
        <p:spPr>
          <a:xfrm>
            <a:off x="557113" y="3829028"/>
            <a:ext cx="8029773" cy="577081"/>
          </a:xfrm>
          <a:prstGeom prst="rect">
            <a:avLst/>
          </a:prstGeom>
          <a:noFill/>
        </p:spPr>
        <p:txBody>
          <a:bodyPr wrap="square" rtlCol="0">
            <a:spAutoFit/>
          </a:bodyPr>
          <a:lstStyle/>
          <a:p>
            <a:pPr algn="ctr"/>
            <a:endParaRPr lang="en-IN" sz="1350" dirty="0"/>
          </a:p>
          <a:p>
            <a:pPr algn="ctr"/>
            <a:r>
              <a:rPr lang="en-US" altLang="zh-CN" dirty="0">
                <a:solidFill>
                  <a:schemeClr val="tx1">
                    <a:lumMod val="95000"/>
                    <a:lumOff val="5000"/>
                  </a:schemeClr>
                </a:solidFill>
                <a:latin typeface="Times New Roman" panose="02020603050405020304" pitchFamily="18" charset="0"/>
                <a:ea typeface="SimSun" panose="02010600030101010101" pitchFamily="2" charset="-122"/>
                <a:cs typeface="Times New Roman" pitchFamily="18" charset="0"/>
              </a:rPr>
              <a:t>Fig 1</a:t>
            </a:r>
            <a:r>
              <a:rPr lang="en-IN" altLang="zh-CN" dirty="0">
                <a:solidFill>
                  <a:schemeClr val="tx1">
                    <a:lumMod val="95000"/>
                    <a:lumOff val="5000"/>
                  </a:schemeClr>
                </a:solidFill>
                <a:latin typeface="Times New Roman" panose="02020603050405020304" pitchFamily="18" charset="0"/>
                <a:ea typeface="SimSun" panose="02010600030101010101" pitchFamily="2" charset="-122"/>
                <a:cs typeface="Times New Roman" pitchFamily="18" charset="0"/>
              </a:rPr>
              <a:t>5.</a:t>
            </a:r>
            <a:r>
              <a:rPr lang="en-US" altLang="zh-CN" dirty="0">
                <a:solidFill>
                  <a:schemeClr val="tx1">
                    <a:lumMod val="95000"/>
                    <a:lumOff val="5000"/>
                  </a:schemeClr>
                </a:solidFill>
                <a:latin typeface="Times New Roman" panose="02020603050405020304" pitchFamily="18" charset="0"/>
                <a:ea typeface="SimSun" panose="02010600030101010101" pitchFamily="2" charset="-122"/>
                <a:cs typeface="Times New Roman" pitchFamily="18" charset="0"/>
              </a:rPr>
              <a:t> </a:t>
            </a:r>
            <a:r>
              <a:rPr lang="en-IN" altLang="en-US" dirty="0">
                <a:solidFill>
                  <a:schemeClr val="tx1">
                    <a:lumMod val="95000"/>
                    <a:lumOff val="5000"/>
                  </a:schemeClr>
                </a:solidFill>
                <a:latin typeface="Times New Roman" panose="02020603050405020304" pitchFamily="18" charset="0"/>
                <a:ea typeface="SimSun" panose="02010600030101010101" pitchFamily="2" charset="-122"/>
                <a:cs typeface="Times New Roman" pitchFamily="18" charset="0"/>
              </a:rPr>
              <a:t>Moisture Content and Drying Rate for Spinach Leaves</a:t>
            </a:r>
          </a:p>
        </p:txBody>
      </p:sp>
      <p:sp>
        <p:nvSpPr>
          <p:cNvPr id="5" name="TextBox 18"/>
          <p:cNvSpPr txBox="1"/>
          <p:nvPr/>
        </p:nvSpPr>
        <p:spPr>
          <a:xfrm>
            <a:off x="5317490" y="3848100"/>
            <a:ext cx="2997200" cy="715581"/>
          </a:xfrm>
          <a:prstGeom prst="rect">
            <a:avLst/>
          </a:prstGeom>
          <a:noFill/>
        </p:spPr>
        <p:txBody>
          <a:bodyPr wrap="square" rtlCol="0">
            <a:spAutoFit/>
          </a:bodyPr>
          <a:lstStyle/>
          <a:p>
            <a:pPr algn="ctr"/>
            <a:endParaRPr lang="en-IN" sz="1350" dirty="0"/>
          </a:p>
          <a:p>
            <a:pPr algn="ctr"/>
            <a:endParaRPr lang="en-IN" sz="1350" dirty="0"/>
          </a:p>
          <a:p>
            <a:pPr algn="ctr"/>
            <a:endParaRPr lang="en-IN" sz="1350" dirty="0"/>
          </a:p>
        </p:txBody>
      </p:sp>
      <p:pic>
        <p:nvPicPr>
          <p:cNvPr id="13" name="Content Placeholder 12"/>
          <p:cNvPicPr>
            <a:picLocks noGrp="1" noChangeAspect="1"/>
          </p:cNvPicPr>
          <p:nvPr>
            <p:ph sz="half" idx="1"/>
          </p:nvPr>
        </p:nvPicPr>
        <p:blipFill>
          <a:blip r:embed="rId2"/>
          <a:stretch>
            <a:fillRect/>
          </a:stretch>
        </p:blipFill>
        <p:spPr>
          <a:xfrm>
            <a:off x="4719955" y="483838"/>
            <a:ext cx="4038600" cy="3521226"/>
          </a:xfrm>
          <a:prstGeom prst="rect">
            <a:avLst/>
          </a:prstGeom>
        </p:spPr>
      </p:pic>
      <p:pic>
        <p:nvPicPr>
          <p:cNvPr id="16" name="Content Placeholder 15"/>
          <p:cNvPicPr>
            <a:picLocks noGrp="1" noChangeAspect="1"/>
          </p:cNvPicPr>
          <p:nvPr>
            <p:ph sz="half" idx="2"/>
          </p:nvPr>
        </p:nvPicPr>
        <p:blipFill>
          <a:blip r:embed="rId3"/>
          <a:stretch>
            <a:fillRect/>
          </a:stretch>
        </p:blipFill>
        <p:spPr>
          <a:xfrm>
            <a:off x="237490" y="483839"/>
            <a:ext cx="4038600" cy="3593234"/>
          </a:xfrm>
          <a:prstGeom prst="rect">
            <a:avLst/>
          </a:prstGeom>
        </p:spPr>
      </p:pic>
      <p:sp>
        <p:nvSpPr>
          <p:cNvPr id="18" name="TextBox 5"/>
          <p:cNvSpPr txBox="1"/>
          <p:nvPr/>
        </p:nvSpPr>
        <p:spPr>
          <a:xfrm>
            <a:off x="539552" y="4653136"/>
            <a:ext cx="8064896" cy="1476375"/>
          </a:xfrm>
          <a:prstGeom prst="rect">
            <a:avLst/>
          </a:prstGeom>
          <a:noFill/>
        </p:spPr>
        <p:txBody>
          <a:bodyPr wrap="square" rtlCol="0">
            <a:spAutoFit/>
          </a:bodyPr>
          <a:lstStyle/>
          <a:p>
            <a:pPr marL="285750" indent="-285750">
              <a:buFont typeface="Arial" panose="020B0604020202020204" pitchFamily="34" charset="0"/>
              <a:buChar char="•"/>
            </a:pPr>
            <a:r>
              <a:rPr lang="en-IN" dirty="0">
                <a:latin typeface="Times New Roman" pitchFamily="18" charset="0"/>
                <a:cs typeface="Times New Roman" pitchFamily="18" charset="0"/>
              </a:rPr>
              <a:t>Reduction in Moisture Content In Solar Drying is Faster than that of Open sun drying </a:t>
            </a:r>
            <a:r>
              <a:rPr lang="en-US" altLang="en-IN" dirty="0">
                <a:latin typeface="Times New Roman" pitchFamily="18" charset="0"/>
                <a:cs typeface="Times New Roman" pitchFamily="18" charset="0"/>
              </a:rPr>
              <a:t>by about 2 hours.</a:t>
            </a:r>
          </a:p>
          <a:p>
            <a:pPr marL="285750" indent="-285750">
              <a:buFont typeface="Arial" panose="020B0604020202020204" pitchFamily="34" charset="0"/>
              <a:buChar char="•"/>
            </a:pPr>
            <a:r>
              <a:rPr lang="en-IN" dirty="0">
                <a:latin typeface="Times New Roman" pitchFamily="18" charset="0"/>
                <a:cs typeface="Times New Roman" pitchFamily="18" charset="0"/>
              </a:rPr>
              <a:t>Total Average Moisture Reduction in Solar Drying was from 9</a:t>
            </a:r>
            <a:r>
              <a:rPr lang="en-US" altLang="en-IN" dirty="0">
                <a:latin typeface="Times New Roman" pitchFamily="18" charset="0"/>
                <a:cs typeface="Times New Roman" pitchFamily="18" charset="0"/>
              </a:rPr>
              <a:t>5</a:t>
            </a:r>
            <a:r>
              <a:rPr lang="en-IN" dirty="0">
                <a:latin typeface="Times New Roman" pitchFamily="18" charset="0"/>
                <a:cs typeface="Times New Roman" pitchFamily="18" charset="0"/>
              </a:rPr>
              <a:t>% to</a:t>
            </a:r>
            <a:r>
              <a:rPr lang="en-US" altLang="en-IN" dirty="0">
                <a:latin typeface="Times New Roman" pitchFamily="18" charset="0"/>
                <a:cs typeface="Times New Roman" pitchFamily="18" charset="0"/>
              </a:rPr>
              <a:t>2</a:t>
            </a:r>
            <a:r>
              <a:rPr lang="en-IN" dirty="0">
                <a:latin typeface="Times New Roman" pitchFamily="18" charset="0"/>
                <a:cs typeface="Times New Roman" pitchFamily="18" charset="0"/>
              </a:rPr>
              <a:t>% in time Span of </a:t>
            </a:r>
            <a:r>
              <a:rPr lang="en-US" altLang="en-IN" dirty="0">
                <a:latin typeface="Times New Roman" pitchFamily="18" charset="0"/>
                <a:cs typeface="Times New Roman" pitchFamily="18" charset="0"/>
              </a:rPr>
              <a:t>7</a:t>
            </a:r>
            <a:r>
              <a:rPr lang="en-IN" dirty="0">
                <a:latin typeface="Times New Roman" pitchFamily="18" charset="0"/>
                <a:cs typeface="Times New Roman" pitchFamily="18" charset="0"/>
              </a:rPr>
              <a:t> Hours.</a:t>
            </a:r>
          </a:p>
          <a:p>
            <a:pPr marL="285750" indent="-285750">
              <a:buFont typeface="Arial" panose="020B0604020202020204" pitchFamily="34" charset="0"/>
              <a:buChar char="•"/>
            </a:pPr>
            <a:r>
              <a:rPr lang="en-IN" dirty="0">
                <a:latin typeface="Times New Roman" pitchFamily="18" charset="0"/>
                <a:cs typeface="Times New Roman" pitchFamily="18" charset="0"/>
              </a:rPr>
              <a:t>Drying Rate for Solar Drying is more as compared to Open Sun.</a:t>
            </a:r>
          </a:p>
        </p:txBody>
      </p:sp>
      <p:sp>
        <p:nvSpPr>
          <p:cNvPr id="3" name="TextBox 2"/>
          <p:cNvSpPr txBox="1"/>
          <p:nvPr/>
        </p:nvSpPr>
        <p:spPr>
          <a:xfrm>
            <a:off x="2483768" y="1124744"/>
            <a:ext cx="1224136" cy="1015663"/>
          </a:xfrm>
          <a:prstGeom prst="rect">
            <a:avLst/>
          </a:prstGeom>
          <a:noFill/>
        </p:spPr>
        <p:txBody>
          <a:bodyPr wrap="square" rtlCol="0">
            <a:spAutoFit/>
          </a:bodyPr>
          <a:lstStyle/>
          <a:p>
            <a:r>
              <a:rPr lang="en-IN" b="1" dirty="0">
                <a:latin typeface="Times New Roman" pitchFamily="18" charset="0"/>
                <a:cs typeface="Times New Roman" pitchFamily="18" charset="0"/>
              </a:rPr>
              <a:t>SPINACH LEAVES</a:t>
            </a:r>
          </a:p>
          <a:p>
            <a:endParaRPr lang="en-IN" sz="2400" b="1" dirty="0">
              <a:latin typeface="Times New Roman" pitchFamily="18" charset="0"/>
              <a:cs typeface="Times New Roman" pitchFamily="18" charset="0"/>
            </a:endParaRPr>
          </a:p>
        </p:txBody>
      </p:sp>
      <p:sp>
        <p:nvSpPr>
          <p:cNvPr id="7" name="TextBox 6"/>
          <p:cNvSpPr txBox="1"/>
          <p:nvPr/>
        </p:nvSpPr>
        <p:spPr>
          <a:xfrm>
            <a:off x="6816090" y="1124744"/>
            <a:ext cx="1356310" cy="923330"/>
          </a:xfrm>
          <a:prstGeom prst="rect">
            <a:avLst/>
          </a:prstGeom>
          <a:noFill/>
        </p:spPr>
        <p:txBody>
          <a:bodyPr wrap="square" rtlCol="0">
            <a:spAutoFit/>
          </a:bodyPr>
          <a:lstStyle/>
          <a:p>
            <a:r>
              <a:rPr lang="en-IN" b="1" dirty="0">
                <a:latin typeface="Times New Roman" pitchFamily="18" charset="0"/>
                <a:cs typeface="Times New Roman" pitchFamily="18" charset="0"/>
              </a:rPr>
              <a:t>SPINACH LEAVES</a:t>
            </a:r>
          </a:p>
          <a:p>
            <a:endParaRPr lang="en-IN"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D3757EA9-4275-4111-ADD3-061D6FD466D7}" type="slidenum">
              <a:rPr lang="en-IN" smtClean="0"/>
              <a:t>2</a:t>
            </a:fld>
            <a:endParaRPr lang="en-IN"/>
          </a:p>
        </p:txBody>
      </p:sp>
      <p:graphicFrame>
        <p:nvGraphicFramePr>
          <p:cNvPr id="5" name="Table 4"/>
          <p:cNvGraphicFramePr>
            <a:graphicFrameLocks noGrp="1"/>
          </p:cNvGraphicFramePr>
          <p:nvPr>
            <p:extLst>
              <p:ext uri="{D42A27DB-BD31-4B8C-83A1-F6EECF244321}">
                <p14:modId xmlns:p14="http://schemas.microsoft.com/office/powerpoint/2010/main" val="3452798558"/>
              </p:ext>
            </p:extLst>
          </p:nvPr>
        </p:nvGraphicFramePr>
        <p:xfrm>
          <a:off x="1187624" y="372725"/>
          <a:ext cx="6406044" cy="6100267"/>
        </p:xfrm>
        <a:graphic>
          <a:graphicData uri="http://schemas.openxmlformats.org/drawingml/2006/table">
            <a:tbl>
              <a:tblPr firstRow="1" firstCol="1" bandRow="1">
                <a:tableStyleId>{5C22544A-7EE6-4342-B048-85BDC9FD1C3A}</a:tableStyleId>
              </a:tblPr>
              <a:tblGrid>
                <a:gridCol w="4824536">
                  <a:extLst>
                    <a:ext uri="{9D8B030D-6E8A-4147-A177-3AD203B41FA5}">
                      <a16:colId xmlns:a16="http://schemas.microsoft.com/office/drawing/2014/main" val="20000"/>
                    </a:ext>
                  </a:extLst>
                </a:gridCol>
                <a:gridCol w="1581508">
                  <a:extLst>
                    <a:ext uri="{9D8B030D-6E8A-4147-A177-3AD203B41FA5}">
                      <a16:colId xmlns:a16="http://schemas.microsoft.com/office/drawing/2014/main" val="20001"/>
                    </a:ext>
                  </a:extLst>
                </a:gridCol>
              </a:tblGrid>
              <a:tr h="244948">
                <a:tc>
                  <a:txBody>
                    <a:bodyPr/>
                    <a:lstStyle/>
                    <a:p>
                      <a:pPr>
                        <a:spcAft>
                          <a:spcPts val="0"/>
                        </a:spcAft>
                      </a:pPr>
                      <a:r>
                        <a:rPr lang="en-IN" sz="1600" dirty="0">
                          <a:effectLst/>
                          <a:latin typeface="Times New Roman" panose="02020603050405020304" pitchFamily="18" charset="0"/>
                          <a:cs typeface="Times New Roman" panose="02020603050405020304" pitchFamily="18" charset="0"/>
                        </a:rPr>
                        <a:t>Title</a:t>
                      </a:r>
                      <a:endParaRPr lang="en-IN" sz="1600" dirty="0">
                        <a:effectLst/>
                        <a:latin typeface="Times New Roman" panose="02020603050405020304" pitchFamily="18" charset="0"/>
                        <a:ea typeface="Calibri" panose="020F0502020204030204"/>
                        <a:cs typeface="Times New Roman" panose="02020603050405020304" pitchFamily="18" charset="0"/>
                      </a:endParaRPr>
                    </a:p>
                  </a:txBody>
                  <a:tcPr marL="68580" marR="68580" marT="0" marB="0"/>
                </a:tc>
                <a:tc>
                  <a:txBody>
                    <a:bodyPr/>
                    <a:lstStyle/>
                    <a:p>
                      <a:pPr algn="ctr">
                        <a:spcAft>
                          <a:spcPts val="0"/>
                        </a:spcAft>
                      </a:pPr>
                      <a:r>
                        <a:rPr lang="en-IN" sz="1600" dirty="0">
                          <a:effectLst/>
                          <a:latin typeface="Times New Roman" panose="02020603050405020304" pitchFamily="18" charset="0"/>
                          <a:cs typeface="Times New Roman" panose="02020603050405020304" pitchFamily="18" charset="0"/>
                        </a:rPr>
                        <a:t>Slide no.</a:t>
                      </a:r>
                      <a:endParaRPr lang="en-IN" sz="1600" dirty="0">
                        <a:effectLst/>
                        <a:latin typeface="Times New Roman" panose="02020603050405020304" pitchFamily="18" charset="0"/>
                        <a:ea typeface="Calibri" panose="020F0502020204030204"/>
                        <a:cs typeface="Times New Roman" panose="02020603050405020304" pitchFamily="18" charset="0"/>
                      </a:endParaRPr>
                    </a:p>
                  </a:txBody>
                  <a:tcPr marL="68580" marR="68580" marT="0" marB="0"/>
                </a:tc>
                <a:extLst>
                  <a:ext uri="{0D108BD9-81ED-4DB2-BD59-A6C34878D82A}">
                    <a16:rowId xmlns:a16="http://schemas.microsoft.com/office/drawing/2014/main" val="10000"/>
                  </a:ext>
                </a:extLst>
              </a:tr>
              <a:tr h="1947231">
                <a:tc>
                  <a:txBody>
                    <a:bodyPr/>
                    <a:lstStyle/>
                    <a:p>
                      <a:pPr>
                        <a:spcAft>
                          <a:spcPts val="0"/>
                        </a:spcAft>
                      </a:pPr>
                      <a:r>
                        <a:rPr lang="en-IN" sz="1600" dirty="0">
                          <a:effectLst/>
                          <a:latin typeface="Times New Roman" panose="02020603050405020304" pitchFamily="18" charset="0"/>
                          <a:cs typeface="Times New Roman" panose="02020603050405020304" pitchFamily="18" charset="0"/>
                        </a:rPr>
                        <a:t>Chapter 1-Introduction</a:t>
                      </a:r>
                    </a:p>
                    <a:p>
                      <a:pPr>
                        <a:spcAft>
                          <a:spcPts val="0"/>
                        </a:spcAft>
                      </a:pPr>
                      <a:r>
                        <a:rPr lang="en-IN" sz="1600" dirty="0">
                          <a:effectLst/>
                          <a:latin typeface="Times New Roman" panose="02020603050405020304" pitchFamily="18" charset="0"/>
                          <a:cs typeface="Times New Roman" panose="02020603050405020304" pitchFamily="18" charset="0"/>
                        </a:rPr>
                        <a:t>            1.1 Drying</a:t>
                      </a:r>
                    </a:p>
                    <a:p>
                      <a:pPr>
                        <a:spcAft>
                          <a:spcPts val="0"/>
                        </a:spcAft>
                      </a:pPr>
                      <a:r>
                        <a:rPr lang="en-IN" sz="1600" dirty="0">
                          <a:effectLst/>
                          <a:latin typeface="Times New Roman" panose="02020603050405020304" pitchFamily="18" charset="0"/>
                          <a:cs typeface="Times New Roman" panose="02020603050405020304" pitchFamily="18" charset="0"/>
                        </a:rPr>
                        <a:t>            1.2 Necessity of Drying</a:t>
                      </a:r>
                    </a:p>
                    <a:p>
                      <a:pPr>
                        <a:spcAft>
                          <a:spcPts val="0"/>
                        </a:spcAft>
                      </a:pPr>
                      <a:r>
                        <a:rPr lang="en-IN" sz="1600" dirty="0">
                          <a:effectLst/>
                          <a:latin typeface="Times New Roman" panose="02020603050405020304" pitchFamily="18" charset="0"/>
                          <a:cs typeface="Times New Roman" panose="02020603050405020304" pitchFamily="18" charset="0"/>
                        </a:rPr>
                        <a:t>            1.3 Drying Kinetics</a:t>
                      </a:r>
                    </a:p>
                    <a:p>
                      <a:pPr>
                        <a:spcAft>
                          <a:spcPts val="0"/>
                        </a:spcAft>
                      </a:pPr>
                      <a:r>
                        <a:rPr lang="en-IN" sz="1600" dirty="0">
                          <a:effectLst/>
                          <a:latin typeface="Times New Roman" panose="02020603050405020304" pitchFamily="18" charset="0"/>
                          <a:cs typeface="Times New Roman" panose="02020603050405020304" pitchFamily="18" charset="0"/>
                        </a:rPr>
                        <a:t>            1.4 Classification of solar dryers</a:t>
                      </a:r>
                    </a:p>
                    <a:p>
                      <a:pPr>
                        <a:spcAft>
                          <a:spcPts val="0"/>
                        </a:spcAft>
                      </a:pPr>
                      <a:r>
                        <a:rPr lang="en-IN" sz="1600" dirty="0">
                          <a:effectLst/>
                          <a:latin typeface="Times New Roman" panose="02020603050405020304" pitchFamily="18" charset="0"/>
                          <a:cs typeface="Times New Roman" panose="02020603050405020304" pitchFamily="18" charset="0"/>
                        </a:rPr>
                        <a:t>            1.5 Direct and Indirect Type Solar  Drying</a:t>
                      </a:r>
                    </a:p>
                    <a:p>
                      <a:pPr>
                        <a:spcAft>
                          <a:spcPts val="0"/>
                        </a:spcAft>
                      </a:pPr>
                      <a:r>
                        <a:rPr lang="en-IN" sz="1600" dirty="0">
                          <a:effectLst/>
                          <a:latin typeface="Times New Roman" panose="02020603050405020304" pitchFamily="18" charset="0"/>
                          <a:cs typeface="Times New Roman" panose="02020603050405020304" pitchFamily="18" charset="0"/>
                        </a:rPr>
                        <a:t> </a:t>
                      </a:r>
                      <a:endParaRPr lang="en-IN" sz="1600" dirty="0">
                        <a:effectLst/>
                        <a:latin typeface="Times New Roman" panose="02020603050405020304" pitchFamily="18" charset="0"/>
                        <a:ea typeface="Calibri" panose="020F0502020204030204"/>
                        <a:cs typeface="Times New Roman" panose="02020603050405020304" pitchFamily="18" charset="0"/>
                      </a:endParaRPr>
                    </a:p>
                  </a:txBody>
                  <a:tcPr marL="68580" marR="68580" marT="0" marB="0"/>
                </a:tc>
                <a:tc>
                  <a:txBody>
                    <a:bodyPr/>
                    <a:lstStyle/>
                    <a:p>
                      <a:pPr algn="ctr">
                        <a:spcAft>
                          <a:spcPts val="0"/>
                        </a:spcAft>
                      </a:pPr>
                      <a:r>
                        <a:rPr lang="en-IN" sz="1600" dirty="0">
                          <a:effectLst/>
                          <a:latin typeface="Times New Roman" panose="02020603050405020304" pitchFamily="18" charset="0"/>
                          <a:cs typeface="Times New Roman" panose="02020603050405020304" pitchFamily="18" charset="0"/>
                        </a:rPr>
                        <a:t>3</a:t>
                      </a:r>
                    </a:p>
                    <a:p>
                      <a:pPr algn="ctr">
                        <a:spcAft>
                          <a:spcPts val="0"/>
                        </a:spcAft>
                      </a:pPr>
                      <a:r>
                        <a:rPr lang="en-IN" sz="1600" dirty="0">
                          <a:effectLst/>
                          <a:latin typeface="Times New Roman" panose="02020603050405020304" pitchFamily="18" charset="0"/>
                          <a:cs typeface="Times New Roman" panose="02020603050405020304" pitchFamily="18" charset="0"/>
                        </a:rPr>
                        <a:t>4</a:t>
                      </a:r>
                    </a:p>
                    <a:p>
                      <a:pPr algn="ctr">
                        <a:spcAft>
                          <a:spcPts val="0"/>
                        </a:spcAft>
                      </a:pPr>
                      <a:r>
                        <a:rPr lang="en-IN" sz="1600" dirty="0">
                          <a:effectLst/>
                          <a:latin typeface="Times New Roman" panose="02020603050405020304" pitchFamily="18" charset="0"/>
                          <a:cs typeface="Times New Roman" panose="02020603050405020304" pitchFamily="18" charset="0"/>
                        </a:rPr>
                        <a:t>4</a:t>
                      </a:r>
                    </a:p>
                    <a:p>
                      <a:pPr algn="ctr">
                        <a:spcAft>
                          <a:spcPts val="0"/>
                        </a:spcAft>
                      </a:pPr>
                      <a:r>
                        <a:rPr lang="en-IN" sz="1600" dirty="0">
                          <a:effectLst/>
                          <a:latin typeface="Times New Roman" panose="02020603050405020304" pitchFamily="18" charset="0"/>
                          <a:cs typeface="Times New Roman" panose="02020603050405020304" pitchFamily="18" charset="0"/>
                        </a:rPr>
                        <a:t>5</a:t>
                      </a:r>
                    </a:p>
                    <a:p>
                      <a:pPr algn="ctr">
                        <a:spcAft>
                          <a:spcPts val="0"/>
                        </a:spcAft>
                      </a:pPr>
                      <a:r>
                        <a:rPr lang="en-IN" sz="1600" dirty="0">
                          <a:effectLst/>
                          <a:latin typeface="Times New Roman" panose="02020603050405020304" pitchFamily="18" charset="0"/>
                          <a:cs typeface="Times New Roman" panose="02020603050405020304" pitchFamily="18" charset="0"/>
                        </a:rPr>
                        <a:t>6</a:t>
                      </a:r>
                    </a:p>
                    <a:p>
                      <a:pPr algn="ctr">
                        <a:spcAft>
                          <a:spcPts val="0"/>
                        </a:spcAft>
                      </a:pPr>
                      <a:r>
                        <a:rPr lang="en-IN" sz="1600" dirty="0">
                          <a:effectLst/>
                          <a:latin typeface="Times New Roman" panose="02020603050405020304" pitchFamily="18" charset="0"/>
                          <a:cs typeface="Times New Roman" panose="02020603050405020304" pitchFamily="18" charset="0"/>
                        </a:rPr>
                        <a:t>7</a:t>
                      </a:r>
                    </a:p>
                    <a:p>
                      <a:pPr algn="ctr">
                        <a:spcAft>
                          <a:spcPts val="0"/>
                        </a:spcAft>
                      </a:pPr>
                      <a:r>
                        <a:rPr lang="en-IN" sz="1600" dirty="0">
                          <a:effectLst/>
                          <a:latin typeface="Times New Roman" panose="02020603050405020304" pitchFamily="18" charset="0"/>
                          <a:cs typeface="Times New Roman" panose="02020603050405020304" pitchFamily="18" charset="0"/>
                        </a:rPr>
                        <a:t> </a:t>
                      </a:r>
                      <a:endParaRPr lang="en-IN" sz="1600" dirty="0">
                        <a:effectLst/>
                        <a:latin typeface="Times New Roman" panose="02020603050405020304" pitchFamily="18" charset="0"/>
                        <a:ea typeface="Calibri" panose="020F0502020204030204"/>
                        <a:cs typeface="Times New Roman" panose="02020603050405020304" pitchFamily="18" charset="0"/>
                      </a:endParaRPr>
                    </a:p>
                  </a:txBody>
                  <a:tcPr marL="68580" marR="68580" marT="0" marB="0"/>
                </a:tc>
                <a:extLst>
                  <a:ext uri="{0D108BD9-81ED-4DB2-BD59-A6C34878D82A}">
                    <a16:rowId xmlns:a16="http://schemas.microsoft.com/office/drawing/2014/main" val="10001"/>
                  </a:ext>
                </a:extLst>
              </a:tr>
              <a:tr h="0">
                <a:tc>
                  <a:txBody>
                    <a:bodyPr/>
                    <a:lstStyle/>
                    <a:p>
                      <a:pPr>
                        <a:spcAft>
                          <a:spcPts val="0"/>
                        </a:spcAft>
                      </a:pPr>
                      <a:r>
                        <a:rPr lang="en-IN" sz="1600" dirty="0">
                          <a:effectLst/>
                          <a:latin typeface="Times New Roman" panose="02020603050405020304" pitchFamily="18" charset="0"/>
                          <a:cs typeface="Times New Roman" panose="02020603050405020304" pitchFamily="18" charset="0"/>
                        </a:rPr>
                        <a:t>Chapter 2-Literature Survey</a:t>
                      </a:r>
                      <a:endParaRPr lang="en-IN" sz="1600" dirty="0">
                        <a:effectLst/>
                        <a:latin typeface="Times New Roman" panose="02020603050405020304" pitchFamily="18" charset="0"/>
                        <a:ea typeface="Calibri" panose="020F0502020204030204"/>
                        <a:cs typeface="Times New Roman" panose="02020603050405020304" pitchFamily="18" charset="0"/>
                      </a:endParaRPr>
                    </a:p>
                  </a:txBody>
                  <a:tcPr marL="68580" marR="68580" marT="0" marB="0"/>
                </a:tc>
                <a:tc>
                  <a:txBody>
                    <a:bodyPr/>
                    <a:lstStyle/>
                    <a:p>
                      <a:pPr algn="ctr">
                        <a:spcAft>
                          <a:spcPts val="0"/>
                        </a:spcAft>
                      </a:pPr>
                      <a:r>
                        <a:rPr lang="en-IN" sz="1600" dirty="0">
                          <a:effectLst/>
                          <a:latin typeface="Times New Roman" panose="02020603050405020304" pitchFamily="18" charset="0"/>
                          <a:cs typeface="Times New Roman" panose="02020603050405020304" pitchFamily="18" charset="0"/>
                        </a:rPr>
                        <a:t>9</a:t>
                      </a:r>
                    </a:p>
                    <a:p>
                      <a:pPr algn="ctr">
                        <a:spcAft>
                          <a:spcPts val="0"/>
                        </a:spcAft>
                      </a:pPr>
                      <a:endParaRPr lang="en-IN" sz="1600" dirty="0">
                        <a:effectLst/>
                        <a:latin typeface="Times New Roman" panose="02020603050405020304" pitchFamily="18" charset="0"/>
                        <a:cs typeface="Times New Roman" panose="02020603050405020304" pitchFamily="18" charset="0"/>
                      </a:endParaRPr>
                    </a:p>
                    <a:p>
                      <a:pPr algn="ctr">
                        <a:spcAft>
                          <a:spcPts val="0"/>
                        </a:spcAft>
                      </a:pPr>
                      <a:endParaRPr lang="en-IN" sz="1600" dirty="0">
                        <a:effectLst/>
                        <a:latin typeface="Times New Roman" panose="02020603050405020304" pitchFamily="18" charset="0"/>
                        <a:cs typeface="Times New Roman" panose="02020603050405020304" pitchFamily="18" charset="0"/>
                      </a:endParaRPr>
                    </a:p>
                    <a:p>
                      <a:pPr algn="ctr">
                        <a:spcAft>
                          <a:spcPts val="0"/>
                        </a:spcAft>
                      </a:pPr>
                      <a:endParaRPr lang="en-IN" sz="1600" dirty="0">
                        <a:effectLst/>
                        <a:latin typeface="Times New Roman" panose="02020603050405020304" pitchFamily="18" charset="0"/>
                        <a:ea typeface="Calibri" panose="020F0502020204030204"/>
                        <a:cs typeface="Times New Roman" panose="02020603050405020304" pitchFamily="18" charset="0"/>
                      </a:endParaRPr>
                    </a:p>
                  </a:txBody>
                  <a:tcPr marL="68580" marR="68580" marT="0" marB="0"/>
                </a:tc>
                <a:extLst>
                  <a:ext uri="{0D108BD9-81ED-4DB2-BD59-A6C34878D82A}">
                    <a16:rowId xmlns:a16="http://schemas.microsoft.com/office/drawing/2014/main" val="10002"/>
                  </a:ext>
                </a:extLst>
              </a:tr>
              <a:tr h="244948">
                <a:tc>
                  <a:txBody>
                    <a:bodyPr/>
                    <a:lstStyle/>
                    <a:p>
                      <a:pPr>
                        <a:spcAft>
                          <a:spcPts val="0"/>
                        </a:spcAft>
                      </a:pPr>
                      <a:r>
                        <a:rPr lang="en-IN" sz="1600" dirty="0">
                          <a:effectLst/>
                          <a:latin typeface="Times New Roman" panose="02020603050405020304" pitchFamily="18" charset="0"/>
                          <a:cs typeface="Times New Roman" panose="02020603050405020304" pitchFamily="18" charset="0"/>
                        </a:rPr>
                        <a:t>Chapter 3-Cad Model and Specifications</a:t>
                      </a:r>
                      <a:endParaRPr lang="en-IN" sz="1600" dirty="0">
                        <a:effectLst/>
                        <a:latin typeface="Times New Roman" panose="02020603050405020304" pitchFamily="18" charset="0"/>
                        <a:ea typeface="Calibri" panose="020F0502020204030204"/>
                        <a:cs typeface="Times New Roman" panose="02020603050405020304" pitchFamily="18" charset="0"/>
                      </a:endParaRPr>
                    </a:p>
                  </a:txBody>
                  <a:tcPr marL="68580" marR="68580" marT="0" marB="0"/>
                </a:tc>
                <a:tc>
                  <a:txBody>
                    <a:bodyPr/>
                    <a:lstStyle/>
                    <a:p>
                      <a:pPr algn="ctr">
                        <a:spcAft>
                          <a:spcPts val="0"/>
                        </a:spcAft>
                      </a:pPr>
                      <a:r>
                        <a:rPr lang="en-IN" sz="1600" dirty="0">
                          <a:effectLst/>
                          <a:latin typeface="Times New Roman" panose="02020603050405020304" pitchFamily="18" charset="0"/>
                          <a:cs typeface="Times New Roman" panose="02020603050405020304" pitchFamily="18" charset="0"/>
                        </a:rPr>
                        <a:t>10</a:t>
                      </a:r>
                      <a:endParaRPr lang="en-IN" sz="1600" dirty="0">
                        <a:effectLst/>
                        <a:latin typeface="Times New Roman" panose="02020603050405020304" pitchFamily="18" charset="0"/>
                        <a:ea typeface="Calibri" panose="020F0502020204030204"/>
                        <a:cs typeface="Times New Roman" panose="02020603050405020304" pitchFamily="18" charset="0"/>
                      </a:endParaRPr>
                    </a:p>
                  </a:txBody>
                  <a:tcPr marL="68580" marR="68580" marT="0" marB="0"/>
                </a:tc>
                <a:extLst>
                  <a:ext uri="{0D108BD9-81ED-4DB2-BD59-A6C34878D82A}">
                    <a16:rowId xmlns:a16="http://schemas.microsoft.com/office/drawing/2014/main" val="10003"/>
                  </a:ext>
                </a:extLst>
              </a:tr>
              <a:tr h="1143605">
                <a:tc>
                  <a:txBody>
                    <a:bodyPr/>
                    <a:lstStyle/>
                    <a:p>
                      <a:pPr>
                        <a:spcAft>
                          <a:spcPts val="0"/>
                        </a:spcAft>
                      </a:pPr>
                      <a:r>
                        <a:rPr lang="en-IN" sz="1600" dirty="0">
                          <a:effectLst/>
                          <a:latin typeface="Times New Roman" panose="02020603050405020304" pitchFamily="18" charset="0"/>
                          <a:cs typeface="Times New Roman" panose="02020603050405020304" pitchFamily="18" charset="0"/>
                        </a:rPr>
                        <a:t>Chapter 4-Methodology</a:t>
                      </a:r>
                    </a:p>
                    <a:p>
                      <a:pPr>
                        <a:spcAft>
                          <a:spcPts val="0"/>
                        </a:spcAft>
                      </a:pPr>
                      <a:r>
                        <a:rPr lang="en-IN" sz="1600" dirty="0">
                          <a:effectLst/>
                          <a:latin typeface="Times New Roman" panose="02020603050405020304" pitchFamily="18" charset="0"/>
                          <a:cs typeface="Times New Roman" panose="02020603050405020304" pitchFamily="18" charset="0"/>
                        </a:rPr>
                        <a:t>            4.1 Objective</a:t>
                      </a:r>
                    </a:p>
                    <a:p>
                      <a:pPr>
                        <a:spcAft>
                          <a:spcPts val="0"/>
                        </a:spcAft>
                      </a:pPr>
                      <a:r>
                        <a:rPr lang="en-IN" sz="1600" dirty="0">
                          <a:effectLst/>
                          <a:latin typeface="Times New Roman" panose="02020603050405020304" pitchFamily="18" charset="0"/>
                          <a:cs typeface="Times New Roman" panose="02020603050405020304" pitchFamily="18" charset="0"/>
                        </a:rPr>
                        <a:t>            4.2 Process Flowchart</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effectLst/>
                          <a:latin typeface="Times New Roman" panose="02020603050405020304" pitchFamily="18" charset="0"/>
                          <a:cs typeface="Times New Roman" panose="02020603050405020304" pitchFamily="18" charset="0"/>
                        </a:rPr>
                        <a:t>            4.3 Instruments</a:t>
                      </a:r>
                    </a:p>
                    <a:p>
                      <a:pPr>
                        <a:spcAft>
                          <a:spcPts val="0"/>
                        </a:spcAft>
                      </a:pPr>
                      <a:r>
                        <a:rPr lang="en-IN" sz="1600" dirty="0">
                          <a:effectLst/>
                          <a:latin typeface="Times New Roman" panose="02020603050405020304" pitchFamily="18" charset="0"/>
                          <a:cs typeface="Times New Roman" panose="02020603050405020304" pitchFamily="18" charset="0"/>
                        </a:rPr>
                        <a:t>            4.4 Parameters to be measured</a:t>
                      </a:r>
                    </a:p>
                    <a:p>
                      <a:pPr>
                        <a:spcAft>
                          <a:spcPts val="0"/>
                        </a:spcAft>
                      </a:pPr>
                      <a:r>
                        <a:rPr lang="en-IN" sz="1600" dirty="0">
                          <a:effectLst/>
                          <a:latin typeface="Times New Roman" panose="02020603050405020304" pitchFamily="18" charset="0"/>
                          <a:cs typeface="Times New Roman" panose="02020603050405020304" pitchFamily="18" charset="0"/>
                        </a:rPr>
                        <a:t> </a:t>
                      </a:r>
                      <a:endParaRPr lang="en-IN" sz="1600" dirty="0">
                        <a:effectLst/>
                        <a:latin typeface="Times New Roman" panose="02020603050405020304" pitchFamily="18" charset="0"/>
                        <a:ea typeface="Calibri" panose="020F0502020204030204"/>
                        <a:cs typeface="Times New Roman" panose="02020603050405020304" pitchFamily="18" charset="0"/>
                      </a:endParaRPr>
                    </a:p>
                  </a:txBody>
                  <a:tcPr marL="68580" marR="68580" marT="0" marB="0"/>
                </a:tc>
                <a:tc>
                  <a:txBody>
                    <a:bodyPr/>
                    <a:lstStyle/>
                    <a:p>
                      <a:pPr algn="ctr">
                        <a:spcAft>
                          <a:spcPts val="0"/>
                        </a:spcAft>
                      </a:pPr>
                      <a:r>
                        <a:rPr lang="en-IN" sz="1600" dirty="0">
                          <a:effectLst/>
                          <a:latin typeface="Times New Roman" panose="02020603050405020304" pitchFamily="18" charset="0"/>
                          <a:cs typeface="Times New Roman" panose="02020603050405020304" pitchFamily="18" charset="0"/>
                        </a:rPr>
                        <a:t>11</a:t>
                      </a:r>
                    </a:p>
                    <a:p>
                      <a:pPr algn="ctr">
                        <a:spcAft>
                          <a:spcPts val="0"/>
                        </a:spcAft>
                      </a:pPr>
                      <a:r>
                        <a:rPr lang="en-IN" sz="1600" dirty="0">
                          <a:effectLst/>
                          <a:latin typeface="Times New Roman" panose="02020603050405020304" pitchFamily="18" charset="0"/>
                          <a:cs typeface="Times New Roman" panose="02020603050405020304" pitchFamily="18" charset="0"/>
                        </a:rPr>
                        <a:t>11</a:t>
                      </a:r>
                    </a:p>
                    <a:p>
                      <a:pPr algn="ctr">
                        <a:spcAft>
                          <a:spcPts val="0"/>
                        </a:spcAft>
                      </a:pPr>
                      <a:r>
                        <a:rPr lang="en-IN" sz="1600" dirty="0">
                          <a:effectLst/>
                          <a:latin typeface="Times New Roman" panose="02020603050405020304" pitchFamily="18" charset="0"/>
                          <a:cs typeface="Times New Roman" panose="02020603050405020304" pitchFamily="18" charset="0"/>
                        </a:rPr>
                        <a:t>12</a:t>
                      </a:r>
                    </a:p>
                    <a:p>
                      <a:pPr algn="ctr">
                        <a:spcAft>
                          <a:spcPts val="0"/>
                        </a:spcAft>
                      </a:pPr>
                      <a:r>
                        <a:rPr lang="en-IN" sz="1600" dirty="0">
                          <a:effectLst/>
                          <a:latin typeface="Times New Roman" panose="02020603050405020304" pitchFamily="18" charset="0"/>
                          <a:cs typeface="Times New Roman" panose="02020603050405020304" pitchFamily="18" charset="0"/>
                        </a:rPr>
                        <a:t>13</a:t>
                      </a:r>
                    </a:p>
                    <a:p>
                      <a:pPr algn="ctr">
                        <a:spcAft>
                          <a:spcPts val="0"/>
                        </a:spcAft>
                      </a:pPr>
                      <a:r>
                        <a:rPr lang="en-IN" sz="1600" dirty="0">
                          <a:effectLst/>
                          <a:latin typeface="Times New Roman" panose="02020603050405020304" pitchFamily="18" charset="0"/>
                          <a:cs typeface="Times New Roman" panose="02020603050405020304" pitchFamily="18" charset="0"/>
                        </a:rPr>
                        <a:t>14</a:t>
                      </a:r>
                      <a:endParaRPr lang="en-IN" sz="1600" dirty="0">
                        <a:effectLst/>
                        <a:latin typeface="Times New Roman" panose="02020603050405020304" pitchFamily="18" charset="0"/>
                        <a:ea typeface="Calibri" panose="020F0502020204030204"/>
                        <a:cs typeface="Times New Roman" panose="02020603050405020304" pitchFamily="18" charset="0"/>
                      </a:endParaRPr>
                    </a:p>
                  </a:txBody>
                  <a:tcPr marL="68580" marR="68580" marT="0" marB="0"/>
                </a:tc>
                <a:extLst>
                  <a:ext uri="{0D108BD9-81ED-4DB2-BD59-A6C34878D82A}">
                    <a16:rowId xmlns:a16="http://schemas.microsoft.com/office/drawing/2014/main" val="10004"/>
                  </a:ext>
                </a:extLst>
              </a:tr>
              <a:tr h="244948">
                <a:tc>
                  <a:txBody>
                    <a:bodyPr/>
                    <a:lstStyle/>
                    <a:p>
                      <a:pPr>
                        <a:spcAft>
                          <a:spcPts val="0"/>
                        </a:spcAft>
                      </a:pPr>
                      <a:r>
                        <a:rPr lang="en-IN" sz="1600" baseline="0" dirty="0">
                          <a:effectLst/>
                          <a:latin typeface="Times New Roman" panose="02020603050405020304" pitchFamily="18" charset="0"/>
                          <a:ea typeface="+mn-ea"/>
                          <a:cs typeface="Times New Roman" panose="02020603050405020304" pitchFamily="18" charset="0"/>
                        </a:rPr>
                        <a:t>Chapter 5- Results and Discussions</a:t>
                      </a:r>
                      <a:endParaRPr lang="en-IN" sz="1600" dirty="0">
                        <a:effectLst/>
                        <a:latin typeface="Times New Roman" panose="02020603050405020304" pitchFamily="18" charset="0"/>
                        <a:ea typeface="Calibri" panose="020F0502020204030204"/>
                        <a:cs typeface="Times New Roman" panose="02020603050405020304" pitchFamily="18" charset="0"/>
                      </a:endParaRPr>
                    </a:p>
                  </a:txBody>
                  <a:tcPr marL="68580" marR="68580" marT="0" marB="0"/>
                </a:tc>
                <a:tc>
                  <a:txBody>
                    <a:bodyPr/>
                    <a:lstStyle/>
                    <a:p>
                      <a:pPr algn="ctr">
                        <a:spcAft>
                          <a:spcPts val="0"/>
                        </a:spcAft>
                      </a:pPr>
                      <a:r>
                        <a:rPr lang="en-US" sz="1600" dirty="0">
                          <a:effectLst/>
                          <a:latin typeface="Times New Roman" panose="02020603050405020304" pitchFamily="18" charset="0"/>
                          <a:ea typeface="Calibri" panose="020F0502020204030204"/>
                          <a:cs typeface="Times New Roman" panose="02020603050405020304" pitchFamily="18" charset="0"/>
                        </a:rPr>
                        <a:t>1</a:t>
                      </a:r>
                      <a:r>
                        <a:rPr lang="en-IN" sz="1600" dirty="0">
                          <a:effectLst/>
                          <a:latin typeface="Times New Roman" panose="02020603050405020304" pitchFamily="18" charset="0"/>
                          <a:ea typeface="Calibri" panose="020F0502020204030204"/>
                          <a:cs typeface="Times New Roman" panose="02020603050405020304" pitchFamily="18" charset="0"/>
                        </a:rPr>
                        <a:t>5</a:t>
                      </a:r>
                    </a:p>
                  </a:txBody>
                  <a:tcPr marL="68580" marR="68580" marT="0" marB="0"/>
                </a:tc>
                <a:extLst>
                  <a:ext uri="{0D108BD9-81ED-4DB2-BD59-A6C34878D82A}">
                    <a16:rowId xmlns:a16="http://schemas.microsoft.com/office/drawing/2014/main" val="10005"/>
                  </a:ext>
                </a:extLst>
              </a:tr>
              <a:tr h="244948">
                <a:tc>
                  <a:txBody>
                    <a:bodyPr/>
                    <a:lstStyle/>
                    <a:p>
                      <a:pPr>
                        <a:spcAft>
                          <a:spcPts val="0"/>
                        </a:spcAft>
                      </a:pPr>
                      <a:r>
                        <a:rPr lang="en-US" sz="1600" dirty="0">
                          <a:effectLst/>
                          <a:latin typeface="Times New Roman" panose="02020603050405020304" pitchFamily="18" charset="0"/>
                          <a:ea typeface="Calibri" panose="020F0502020204030204"/>
                          <a:cs typeface="Times New Roman" panose="02020603050405020304" pitchFamily="18" charset="0"/>
                        </a:rPr>
                        <a:t>Modelling</a:t>
                      </a:r>
                      <a:endParaRPr lang="en-IN" sz="1600" dirty="0">
                        <a:effectLst/>
                        <a:latin typeface="Times New Roman" panose="02020603050405020304" pitchFamily="18" charset="0"/>
                        <a:ea typeface="Calibri" panose="020F0502020204030204"/>
                        <a:cs typeface="Times New Roman" panose="02020603050405020304" pitchFamily="18" charset="0"/>
                      </a:endParaRPr>
                    </a:p>
                  </a:txBody>
                  <a:tcPr marL="68580" marR="68580" marT="0" marB="0"/>
                </a:tc>
                <a:tc>
                  <a:txBody>
                    <a:bodyPr/>
                    <a:lstStyle/>
                    <a:p>
                      <a:pPr algn="ctr">
                        <a:spcAft>
                          <a:spcPts val="0"/>
                        </a:spcAft>
                      </a:pPr>
                      <a:r>
                        <a:rPr lang="en-US" sz="1600" dirty="0">
                          <a:effectLst/>
                          <a:latin typeface="Times New Roman" panose="02020603050405020304" pitchFamily="18" charset="0"/>
                          <a:ea typeface="Calibri" panose="020F0502020204030204"/>
                          <a:cs typeface="Times New Roman" panose="02020603050405020304" pitchFamily="18" charset="0"/>
                        </a:rPr>
                        <a:t>20</a:t>
                      </a:r>
                      <a:endParaRPr lang="en-IN" sz="1600" dirty="0">
                        <a:effectLst/>
                        <a:latin typeface="Times New Roman" panose="02020603050405020304" pitchFamily="18" charset="0"/>
                        <a:ea typeface="Calibri" panose="020F0502020204030204"/>
                        <a:cs typeface="Times New Roman" panose="02020603050405020304" pitchFamily="18" charset="0"/>
                      </a:endParaRPr>
                    </a:p>
                  </a:txBody>
                  <a:tcPr marL="68580" marR="68580" marT="0" marB="0"/>
                </a:tc>
                <a:extLst>
                  <a:ext uri="{0D108BD9-81ED-4DB2-BD59-A6C34878D82A}">
                    <a16:rowId xmlns:a16="http://schemas.microsoft.com/office/drawing/2014/main" val="1418022072"/>
                  </a:ext>
                </a:extLst>
              </a:tr>
              <a:tr h="244948">
                <a:tc>
                  <a:txBody>
                    <a:bodyPr/>
                    <a:lstStyle/>
                    <a:p>
                      <a:pPr>
                        <a:spcAft>
                          <a:spcPts val="0"/>
                        </a:spcAft>
                      </a:pPr>
                      <a:r>
                        <a:rPr lang="en-IN" sz="1600" dirty="0">
                          <a:effectLst/>
                          <a:latin typeface="Times New Roman" panose="02020603050405020304" pitchFamily="18" charset="0"/>
                          <a:cs typeface="Times New Roman" panose="02020603050405020304" pitchFamily="18" charset="0"/>
                        </a:rPr>
                        <a:t>Conclusion</a:t>
                      </a:r>
                      <a:endParaRPr lang="en-IN" sz="1600" dirty="0">
                        <a:effectLst/>
                        <a:latin typeface="Times New Roman" panose="02020603050405020304" pitchFamily="18" charset="0"/>
                        <a:ea typeface="Calibri" panose="020F0502020204030204"/>
                        <a:cs typeface="Times New Roman" panose="02020603050405020304" pitchFamily="18" charset="0"/>
                      </a:endParaRPr>
                    </a:p>
                  </a:txBody>
                  <a:tcPr marL="68580" marR="68580" marT="0" marB="0"/>
                </a:tc>
                <a:tc>
                  <a:txBody>
                    <a:bodyPr/>
                    <a:lstStyle/>
                    <a:p>
                      <a:pPr algn="ctr">
                        <a:spcAft>
                          <a:spcPts val="0"/>
                        </a:spcAft>
                      </a:pPr>
                      <a:r>
                        <a:rPr lang="en-US" sz="1600" dirty="0">
                          <a:effectLst/>
                          <a:latin typeface="Times New Roman" panose="02020603050405020304" pitchFamily="18" charset="0"/>
                          <a:ea typeface="Calibri" panose="020F0502020204030204"/>
                          <a:cs typeface="Times New Roman" panose="02020603050405020304" pitchFamily="18" charset="0"/>
                        </a:rPr>
                        <a:t>28</a:t>
                      </a:r>
                      <a:endParaRPr lang="en-IN" sz="1600" dirty="0">
                        <a:effectLst/>
                        <a:latin typeface="Times New Roman" panose="02020603050405020304" pitchFamily="18" charset="0"/>
                        <a:ea typeface="Calibri" panose="020F0502020204030204"/>
                        <a:cs typeface="Times New Roman" panose="02020603050405020304" pitchFamily="18" charset="0"/>
                      </a:endParaRPr>
                    </a:p>
                  </a:txBody>
                  <a:tcPr marL="68580" marR="68580" marT="0" marB="0"/>
                </a:tc>
                <a:extLst>
                  <a:ext uri="{0D108BD9-81ED-4DB2-BD59-A6C34878D82A}">
                    <a16:rowId xmlns:a16="http://schemas.microsoft.com/office/drawing/2014/main" val="10006"/>
                  </a:ext>
                </a:extLst>
              </a:tr>
              <a:tr h="244948">
                <a:tc>
                  <a:txBody>
                    <a:bodyPr/>
                    <a:lstStyle/>
                    <a:p>
                      <a:pPr>
                        <a:spcAft>
                          <a:spcPts val="0"/>
                        </a:spcAft>
                      </a:pPr>
                      <a:r>
                        <a:rPr lang="en-IN" sz="1600">
                          <a:effectLst/>
                          <a:latin typeface="Times New Roman" panose="02020603050405020304" pitchFamily="18" charset="0"/>
                          <a:cs typeface="Times New Roman" panose="02020603050405020304" pitchFamily="18" charset="0"/>
                        </a:rPr>
                        <a:t>References</a:t>
                      </a:r>
                      <a:endParaRPr lang="en-IN" sz="1600">
                        <a:effectLst/>
                        <a:latin typeface="Times New Roman" panose="02020603050405020304" pitchFamily="18" charset="0"/>
                        <a:ea typeface="Calibri" panose="020F0502020204030204"/>
                        <a:cs typeface="Times New Roman" panose="02020603050405020304" pitchFamily="18" charset="0"/>
                      </a:endParaRPr>
                    </a:p>
                  </a:txBody>
                  <a:tcPr marL="68580" marR="68580" marT="0" marB="0"/>
                </a:tc>
                <a:tc>
                  <a:txBody>
                    <a:bodyPr/>
                    <a:lstStyle/>
                    <a:p>
                      <a:pPr algn="ctr">
                        <a:spcAft>
                          <a:spcPts val="0"/>
                        </a:spcAft>
                      </a:pPr>
                      <a:r>
                        <a:rPr lang="en-US" sz="1600" dirty="0">
                          <a:effectLst/>
                          <a:latin typeface="Times New Roman" panose="02020603050405020304" pitchFamily="18" charset="0"/>
                          <a:ea typeface="+mn-ea"/>
                          <a:cs typeface="Times New Roman" panose="02020603050405020304" pitchFamily="18" charset="0"/>
                        </a:rPr>
                        <a:t>2</a:t>
                      </a:r>
                      <a:r>
                        <a:rPr lang="en-IN" sz="1600" dirty="0">
                          <a:effectLst/>
                          <a:latin typeface="Times New Roman" panose="02020603050405020304" pitchFamily="18" charset="0"/>
                          <a:ea typeface="+mn-ea"/>
                          <a:cs typeface="Times New Roman" panose="02020603050405020304" pitchFamily="18" charset="0"/>
                        </a:rPr>
                        <a:t>9</a:t>
                      </a:r>
                      <a:endParaRPr lang="en-IN" sz="1600" dirty="0">
                        <a:effectLst/>
                        <a:latin typeface="Times New Roman" panose="02020603050405020304" pitchFamily="18" charset="0"/>
                        <a:ea typeface="Calibri" panose="020F0502020204030204"/>
                        <a:cs typeface="Times New Roman" panose="02020603050405020304" pitchFamily="18" charset="0"/>
                      </a:endParaRPr>
                    </a:p>
                  </a:txBody>
                  <a:tcPr marL="68580" marR="68580" marT="0" marB="0"/>
                </a:tc>
                <a:extLst>
                  <a:ext uri="{0D108BD9-81ED-4DB2-BD59-A6C34878D82A}">
                    <a16:rowId xmlns:a16="http://schemas.microsoft.com/office/drawing/2014/main" val="10007"/>
                  </a:ext>
                </a:extLst>
              </a:tr>
              <a:tr h="244948">
                <a:tc>
                  <a:txBody>
                    <a:bodyPr/>
                    <a:lstStyle/>
                    <a:p>
                      <a:pPr>
                        <a:spcAft>
                          <a:spcPts val="0"/>
                        </a:spcAft>
                      </a:pPr>
                      <a:r>
                        <a:rPr lang="en-IN" sz="1600">
                          <a:effectLst/>
                          <a:latin typeface="Times New Roman" panose="02020603050405020304" pitchFamily="18" charset="0"/>
                          <a:cs typeface="Times New Roman" panose="02020603050405020304" pitchFamily="18" charset="0"/>
                        </a:rPr>
                        <a:t>Work flow</a:t>
                      </a:r>
                      <a:endParaRPr lang="en-IN" sz="1600">
                        <a:effectLst/>
                        <a:latin typeface="Times New Roman" panose="02020603050405020304" pitchFamily="18" charset="0"/>
                        <a:ea typeface="Calibri" panose="020F0502020204030204"/>
                        <a:cs typeface="Times New Roman" panose="02020603050405020304" pitchFamily="18" charset="0"/>
                      </a:endParaRPr>
                    </a:p>
                  </a:txBody>
                  <a:tcPr marL="68580" marR="68580" marT="0" marB="0"/>
                </a:tc>
                <a:tc>
                  <a:txBody>
                    <a:bodyPr/>
                    <a:lstStyle/>
                    <a:p>
                      <a:pPr algn="ctr">
                        <a:spcAft>
                          <a:spcPts val="0"/>
                        </a:spcAft>
                      </a:pPr>
                      <a:r>
                        <a:rPr lang="en-IN" sz="1600" dirty="0">
                          <a:effectLst/>
                          <a:latin typeface="Times New Roman" panose="02020603050405020304" pitchFamily="18" charset="0"/>
                          <a:ea typeface="+mn-ea"/>
                          <a:cs typeface="Times New Roman" panose="02020603050405020304" pitchFamily="18" charset="0"/>
                        </a:rPr>
                        <a:t>31</a:t>
                      </a:r>
                      <a:endParaRPr lang="en-IN" sz="1600" dirty="0">
                        <a:effectLst/>
                        <a:latin typeface="Times New Roman" panose="02020603050405020304" pitchFamily="18" charset="0"/>
                        <a:ea typeface="Calibri" panose="020F0502020204030204"/>
                        <a:cs typeface="Times New Roman" panose="02020603050405020304" pitchFamily="18" charset="0"/>
                      </a:endParaRPr>
                    </a:p>
                  </a:txBody>
                  <a:tcPr marL="68580" marR="68580" marT="0" marB="0"/>
                </a:tc>
                <a:extLst>
                  <a:ext uri="{0D108BD9-81ED-4DB2-BD59-A6C34878D82A}">
                    <a16:rowId xmlns:a16="http://schemas.microsoft.com/office/drawing/2014/main" val="10008"/>
                  </a:ext>
                </a:extLst>
              </a:tr>
            </a:tbl>
          </a:graphicData>
        </a:graphic>
      </p:graphicFrame>
      <p:sp>
        <p:nvSpPr>
          <p:cNvPr id="6" name="TextBox 5"/>
          <p:cNvSpPr txBox="1"/>
          <p:nvPr/>
        </p:nvSpPr>
        <p:spPr>
          <a:xfrm>
            <a:off x="2195736" y="-27384"/>
            <a:ext cx="4824536" cy="400110"/>
          </a:xfrm>
          <a:prstGeom prst="rect">
            <a:avLst/>
          </a:prstGeom>
          <a:noFill/>
        </p:spPr>
        <p:txBody>
          <a:bodyPr wrap="square" rtlCol="0">
            <a:spAutoFit/>
          </a:bodyPr>
          <a:lstStyle/>
          <a:p>
            <a:pPr algn="ctr"/>
            <a:r>
              <a:rPr lang="en-IN" sz="2000" b="1" u="sng" dirty="0">
                <a:latin typeface="Times New Roman" panose="02020603050405020304" pitchFamily="18" charset="0"/>
                <a:cs typeface="Times New Roman" panose="02020603050405020304" pitchFamily="18" charset="0"/>
              </a:rPr>
              <a:t>Table of contents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83568" y="404664"/>
            <a:ext cx="7632848" cy="400110"/>
          </a:xfrm>
          <a:prstGeom prst="rect">
            <a:avLst/>
          </a:prstGeom>
          <a:noFill/>
        </p:spPr>
        <p:txBody>
          <a:bodyPr wrap="square" rtlCol="0">
            <a:spAutoFit/>
          </a:bodyPr>
          <a:lstStyle/>
          <a:p>
            <a:pPr algn="ctr"/>
            <a:r>
              <a:rPr lang="en-IN" sz="2000" b="1" u="sng" dirty="0">
                <a:latin typeface="Times New Roman" panose="02020603050405020304" pitchFamily="18" charset="0"/>
                <a:cs typeface="Times New Roman" panose="02020603050405020304" pitchFamily="18" charset="0"/>
              </a:rPr>
              <a:t>6. Modelling</a:t>
            </a:r>
          </a:p>
        </p:txBody>
      </p:sp>
      <p:sp>
        <p:nvSpPr>
          <p:cNvPr id="7" name="TextBox 6"/>
          <p:cNvSpPr txBox="1"/>
          <p:nvPr/>
        </p:nvSpPr>
        <p:spPr>
          <a:xfrm>
            <a:off x="539552" y="1124744"/>
            <a:ext cx="7992888" cy="1754326"/>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Modelling of Data was done in </a:t>
            </a:r>
            <a:r>
              <a:rPr lang="en-IN" b="1" dirty="0">
                <a:latin typeface="Times New Roman" panose="02020603050405020304" pitchFamily="18" charset="0"/>
                <a:cs typeface="Times New Roman" panose="02020603050405020304" pitchFamily="18" charset="0"/>
              </a:rPr>
              <a:t>Power Bi 2016 </a:t>
            </a:r>
            <a:r>
              <a:rPr lang="en-IN" dirty="0">
                <a:latin typeface="Times New Roman" panose="02020603050405020304" pitchFamily="18" charset="0"/>
                <a:cs typeface="Times New Roman" panose="02020603050405020304" pitchFamily="18" charset="0"/>
              </a:rPr>
              <a:t>to develop Accurate Data Model for Visualisation and </a:t>
            </a:r>
            <a:r>
              <a:rPr lang="en-IN" dirty="0" err="1">
                <a:latin typeface="Times New Roman" panose="02020603050405020304" pitchFamily="18" charset="0"/>
                <a:cs typeface="Times New Roman" panose="02020603050405020304" pitchFamily="18" charset="0"/>
              </a:rPr>
              <a:t>Comparision</a:t>
            </a:r>
            <a:r>
              <a:rPr lang="en-IN" dirty="0">
                <a:latin typeface="Times New Roman" panose="02020603050405020304" pitchFamily="18" charset="0"/>
                <a:cs typeface="Times New Roman" panose="02020603050405020304" pitchFamily="18" charset="0"/>
              </a:rPr>
              <a:t> of Open sun and Solar Drying.</a:t>
            </a:r>
          </a:p>
          <a:p>
            <a:r>
              <a:rPr lang="en-IN" dirty="0">
                <a:latin typeface="Times New Roman" panose="02020603050405020304" pitchFamily="18" charset="0"/>
                <a:cs typeface="Times New Roman" panose="02020603050405020304" pitchFamily="18" charset="0"/>
              </a:rPr>
              <a:t>Curve Fitting Tool Box in </a:t>
            </a:r>
            <a:r>
              <a:rPr lang="en-IN" b="1" dirty="0" err="1">
                <a:latin typeface="Times New Roman" panose="02020603050405020304" pitchFamily="18" charset="0"/>
                <a:cs typeface="Times New Roman" panose="02020603050405020304" pitchFamily="18" charset="0"/>
              </a:rPr>
              <a:t>Matlab</a:t>
            </a:r>
            <a:r>
              <a:rPr lang="en-IN" dirty="0">
                <a:latin typeface="Times New Roman" panose="02020603050405020304" pitchFamily="18" charset="0"/>
                <a:cs typeface="Times New Roman" panose="02020603050405020304" pitchFamily="18" charset="0"/>
              </a:rPr>
              <a:t> was used for mathematical Modelling.</a:t>
            </a:r>
          </a:p>
          <a:p>
            <a:r>
              <a:rPr lang="en-IN" b="1" dirty="0">
                <a:latin typeface="Times New Roman" panose="02020603050405020304" pitchFamily="18" charset="0"/>
                <a:cs typeface="Times New Roman" panose="02020603050405020304" pitchFamily="18" charset="0"/>
              </a:rPr>
              <a:t>Purpose: </a:t>
            </a:r>
            <a:r>
              <a:rPr lang="en-IN" dirty="0">
                <a:latin typeface="Times New Roman" panose="02020603050405020304" pitchFamily="18" charset="0"/>
                <a:cs typeface="Times New Roman" panose="02020603050405020304" pitchFamily="18" charset="0"/>
              </a:rPr>
              <a:t>Mathematical models were chosen during Literature survey and </a:t>
            </a:r>
            <a:r>
              <a:rPr lang="en-IN" dirty="0" err="1">
                <a:latin typeface="Times New Roman" panose="02020603050405020304" pitchFamily="18" charset="0"/>
                <a:cs typeface="Times New Roman" panose="02020603050405020304" pitchFamily="18" charset="0"/>
              </a:rPr>
              <a:t>Polyfit</a:t>
            </a:r>
            <a:r>
              <a:rPr lang="en-IN" dirty="0">
                <a:latin typeface="Times New Roman" panose="02020603050405020304" pitchFamily="18" charset="0"/>
                <a:cs typeface="Times New Roman" panose="02020603050405020304" pitchFamily="18" charset="0"/>
              </a:rPr>
              <a:t> function of </a:t>
            </a:r>
            <a:r>
              <a:rPr lang="en-IN" dirty="0" err="1">
                <a:latin typeface="Times New Roman" panose="02020603050405020304" pitchFamily="18" charset="0"/>
                <a:cs typeface="Times New Roman" panose="02020603050405020304" pitchFamily="18" charset="0"/>
              </a:rPr>
              <a:t>Matlab</a:t>
            </a:r>
            <a:r>
              <a:rPr lang="en-IN" dirty="0">
                <a:latin typeface="Times New Roman" panose="02020603050405020304" pitchFamily="18" charset="0"/>
                <a:cs typeface="Times New Roman" panose="02020603050405020304" pitchFamily="18" charset="0"/>
              </a:rPr>
              <a:t> was used for Curve fitting hence the best Model was chosen based on RMSE and </a:t>
            </a:r>
            <a:r>
              <a:rPr lang="en-IN" i="1" dirty="0"/>
              <a:t>R</a:t>
            </a:r>
            <a:r>
              <a:rPr lang="en-IN" i="1" baseline="30000" dirty="0"/>
              <a:t>2</a:t>
            </a:r>
            <a:r>
              <a:rPr lang="en-IN" dirty="0">
                <a:latin typeface="Times New Roman" panose="02020603050405020304" pitchFamily="18" charset="0"/>
                <a:cs typeface="Times New Roman" panose="02020603050405020304" pitchFamily="18" charset="0"/>
              </a:rPr>
              <a:t>.</a:t>
            </a:r>
          </a:p>
        </p:txBody>
      </p:sp>
      <p:sp>
        <p:nvSpPr>
          <p:cNvPr id="9" name="Slide Number Placeholder 8"/>
          <p:cNvSpPr>
            <a:spLocks noGrp="1"/>
          </p:cNvSpPr>
          <p:nvPr>
            <p:ph type="sldNum" sz="quarter" idx="12"/>
          </p:nvPr>
        </p:nvSpPr>
        <p:spPr/>
        <p:txBody>
          <a:bodyPr/>
          <a:lstStyle/>
          <a:p>
            <a:r>
              <a:rPr lang="en-IN" dirty="0"/>
              <a:t>20</a:t>
            </a:r>
          </a:p>
        </p:txBody>
      </p:sp>
      <p:graphicFrame>
        <p:nvGraphicFramePr>
          <p:cNvPr id="2" name="Content Placeholder 1"/>
          <p:cNvGraphicFramePr>
            <a:graphicFrameLocks noGrp="1"/>
          </p:cNvGraphicFramePr>
          <p:nvPr>
            <p:ph idx="1"/>
            <p:extLst>
              <p:ext uri="{D42A27DB-BD31-4B8C-83A1-F6EECF244321}">
                <p14:modId xmlns:p14="http://schemas.microsoft.com/office/powerpoint/2010/main" val="4239799542"/>
              </p:ext>
            </p:extLst>
          </p:nvPr>
        </p:nvGraphicFramePr>
        <p:xfrm>
          <a:off x="457200" y="3507105"/>
          <a:ext cx="8229600" cy="2908572"/>
        </p:xfrm>
        <a:graphic>
          <a:graphicData uri="http://schemas.openxmlformats.org/drawingml/2006/table">
            <a:tbl>
              <a:tblPr firstRow="1" firstCol="1" bandRow="1">
                <a:tableStyleId>{5C22544A-7EE6-4342-B048-85BDC9FD1C3A}</a:tableStyleId>
              </a:tblPr>
              <a:tblGrid>
                <a:gridCol w="1738630">
                  <a:extLst>
                    <a:ext uri="{9D8B030D-6E8A-4147-A177-3AD203B41FA5}">
                      <a16:colId xmlns:a16="http://schemas.microsoft.com/office/drawing/2014/main" val="20000"/>
                    </a:ext>
                  </a:extLst>
                </a:gridCol>
                <a:gridCol w="2204720">
                  <a:extLst>
                    <a:ext uri="{9D8B030D-6E8A-4147-A177-3AD203B41FA5}">
                      <a16:colId xmlns:a16="http://schemas.microsoft.com/office/drawing/2014/main" val="20001"/>
                    </a:ext>
                  </a:extLst>
                </a:gridCol>
                <a:gridCol w="2089150">
                  <a:extLst>
                    <a:ext uri="{9D8B030D-6E8A-4147-A177-3AD203B41FA5}">
                      <a16:colId xmlns:a16="http://schemas.microsoft.com/office/drawing/2014/main" val="20002"/>
                    </a:ext>
                  </a:extLst>
                </a:gridCol>
                <a:gridCol w="2197100">
                  <a:extLst>
                    <a:ext uri="{9D8B030D-6E8A-4147-A177-3AD203B41FA5}">
                      <a16:colId xmlns:a16="http://schemas.microsoft.com/office/drawing/2014/main" val="20003"/>
                    </a:ext>
                  </a:extLst>
                </a:gridCol>
              </a:tblGrid>
              <a:tr h="501015">
                <a:tc>
                  <a:txBody>
                    <a:bodyPr/>
                    <a:lstStyle/>
                    <a:p>
                      <a:pPr algn="l">
                        <a:lnSpc>
                          <a:spcPct val="107000"/>
                        </a:lnSpc>
                        <a:spcAft>
                          <a:spcPts val="0"/>
                        </a:spcAft>
                      </a:pPr>
                      <a:r>
                        <a:rPr lang="en-IN" sz="1800" dirty="0">
                          <a:effectLst/>
                          <a:latin typeface="Times New Roman" pitchFamily="18" charset="0"/>
                          <a:cs typeface="Times New Roman" pitchFamily="18" charset="0"/>
                        </a:rPr>
                        <a:t>MODEL NUMBER</a:t>
                      </a:r>
                      <a:endParaRPr lang="en-IN" sz="1800" dirty="0">
                        <a:effectLst/>
                        <a:latin typeface="Times New Roman" pitchFamily="18" charset="0"/>
                        <a:ea typeface="Calibri" panose="020F0502020204030204" pitchFamily="34" charset="0"/>
                        <a:cs typeface="Times New Roman" pitchFamily="18" charset="0"/>
                      </a:endParaRPr>
                    </a:p>
                  </a:txBody>
                  <a:tcPr marL="68580" marR="68580" marT="0" marB="0"/>
                </a:tc>
                <a:tc>
                  <a:txBody>
                    <a:bodyPr/>
                    <a:lstStyle/>
                    <a:p>
                      <a:pPr algn="l">
                        <a:lnSpc>
                          <a:spcPct val="107000"/>
                        </a:lnSpc>
                        <a:spcAft>
                          <a:spcPts val="0"/>
                        </a:spcAft>
                      </a:pPr>
                      <a:r>
                        <a:rPr lang="en-IN" sz="1800">
                          <a:effectLst/>
                          <a:latin typeface="Times New Roman" pitchFamily="18" charset="0"/>
                          <a:cs typeface="Times New Roman" pitchFamily="18" charset="0"/>
                        </a:rPr>
                        <a:t>MODEL NAME</a:t>
                      </a:r>
                      <a:endParaRPr lang="en-IN" sz="1800">
                        <a:effectLst/>
                        <a:latin typeface="Times New Roman" pitchFamily="18" charset="0"/>
                        <a:ea typeface="Calibri" panose="020F0502020204030204" pitchFamily="34" charset="0"/>
                        <a:cs typeface="Times New Roman" pitchFamily="18" charset="0"/>
                      </a:endParaRPr>
                    </a:p>
                  </a:txBody>
                  <a:tcPr marL="68580" marR="68580" marT="0" marB="0"/>
                </a:tc>
                <a:tc>
                  <a:txBody>
                    <a:bodyPr/>
                    <a:lstStyle/>
                    <a:p>
                      <a:pPr algn="l">
                        <a:lnSpc>
                          <a:spcPct val="107000"/>
                        </a:lnSpc>
                        <a:spcAft>
                          <a:spcPts val="0"/>
                        </a:spcAft>
                      </a:pPr>
                      <a:r>
                        <a:rPr lang="en-IN" sz="1800">
                          <a:effectLst/>
                          <a:latin typeface="Times New Roman" pitchFamily="18" charset="0"/>
                          <a:cs typeface="Times New Roman" pitchFamily="18" charset="0"/>
                        </a:rPr>
                        <a:t>MODEL EQUATION </a:t>
                      </a:r>
                      <a:endParaRPr lang="en-IN" sz="1800">
                        <a:effectLst/>
                        <a:latin typeface="Times New Roman" pitchFamily="18" charset="0"/>
                        <a:ea typeface="Calibri" panose="020F0502020204030204" pitchFamily="34" charset="0"/>
                        <a:cs typeface="Times New Roman" pitchFamily="18" charset="0"/>
                      </a:endParaRPr>
                    </a:p>
                  </a:txBody>
                  <a:tcPr marL="68580" marR="68580" marT="0" marB="0"/>
                </a:tc>
                <a:tc>
                  <a:txBody>
                    <a:bodyPr/>
                    <a:lstStyle/>
                    <a:p>
                      <a:pPr algn="l">
                        <a:lnSpc>
                          <a:spcPct val="107000"/>
                        </a:lnSpc>
                        <a:spcAft>
                          <a:spcPts val="0"/>
                        </a:spcAft>
                      </a:pPr>
                      <a:r>
                        <a:rPr lang="en-IN" sz="1800">
                          <a:effectLst/>
                          <a:latin typeface="Times New Roman" pitchFamily="18" charset="0"/>
                          <a:cs typeface="Times New Roman" pitchFamily="18" charset="0"/>
                        </a:rPr>
                        <a:t>REFERENCES</a:t>
                      </a:r>
                      <a:endParaRPr lang="en-IN" sz="1800">
                        <a:effectLst/>
                        <a:latin typeface="Times New Roman" pitchFamily="18" charset="0"/>
                        <a:ea typeface="Calibri" panose="020F0502020204030204" pitchFamily="34" charset="0"/>
                        <a:cs typeface="Times New Roman" pitchFamily="18" charset="0"/>
                      </a:endParaRPr>
                    </a:p>
                  </a:txBody>
                  <a:tcPr marL="68580" marR="68580" marT="0" marB="0"/>
                </a:tc>
                <a:extLst>
                  <a:ext uri="{0D108BD9-81ED-4DB2-BD59-A6C34878D82A}">
                    <a16:rowId xmlns:a16="http://schemas.microsoft.com/office/drawing/2014/main" val="10000"/>
                  </a:ext>
                </a:extLst>
              </a:tr>
              <a:tr h="659336">
                <a:tc>
                  <a:txBody>
                    <a:bodyPr/>
                    <a:lstStyle/>
                    <a:p>
                      <a:pPr algn="l">
                        <a:lnSpc>
                          <a:spcPct val="107000"/>
                        </a:lnSpc>
                        <a:spcAft>
                          <a:spcPts val="0"/>
                        </a:spcAft>
                      </a:pPr>
                      <a:r>
                        <a:rPr lang="en-IN" sz="1800" dirty="0">
                          <a:effectLst/>
                          <a:latin typeface="Times New Roman" pitchFamily="18" charset="0"/>
                          <a:cs typeface="Times New Roman" pitchFamily="18" charset="0"/>
                        </a:rPr>
                        <a:t>1</a:t>
                      </a:r>
                      <a:endParaRPr lang="en-IN" sz="1800" dirty="0">
                        <a:effectLst/>
                        <a:latin typeface="Times New Roman" pitchFamily="18" charset="0"/>
                        <a:ea typeface="Calibri" panose="020F0502020204030204" pitchFamily="34" charset="0"/>
                        <a:cs typeface="Times New Roman" pitchFamily="18" charset="0"/>
                      </a:endParaRPr>
                    </a:p>
                  </a:txBody>
                  <a:tcPr marL="68580" marR="68580" marT="0" marB="0"/>
                </a:tc>
                <a:tc>
                  <a:txBody>
                    <a:bodyPr/>
                    <a:lstStyle/>
                    <a:p>
                      <a:pPr algn="l">
                        <a:lnSpc>
                          <a:spcPct val="107000"/>
                        </a:lnSpc>
                        <a:spcAft>
                          <a:spcPts val="0"/>
                        </a:spcAft>
                      </a:pPr>
                      <a:r>
                        <a:rPr lang="en-IN" sz="1800" dirty="0">
                          <a:effectLst/>
                          <a:latin typeface="Times New Roman" pitchFamily="18" charset="0"/>
                          <a:cs typeface="Times New Roman" pitchFamily="18" charset="0"/>
                        </a:rPr>
                        <a:t>Lewis/Newton</a:t>
                      </a:r>
                      <a:endParaRPr lang="en-IN" sz="1800" dirty="0">
                        <a:effectLst/>
                        <a:latin typeface="Times New Roman" pitchFamily="18" charset="0"/>
                        <a:ea typeface="Calibri" panose="020F0502020204030204" pitchFamily="34" charset="0"/>
                        <a:cs typeface="Times New Roman" pitchFamily="18" charset="0"/>
                      </a:endParaRPr>
                    </a:p>
                  </a:txBody>
                  <a:tcPr marL="68580" marR="68580" marT="0" marB="0"/>
                </a:tc>
                <a:tc>
                  <a:txBody>
                    <a:bodyPr/>
                    <a:lstStyle/>
                    <a:p>
                      <a:pPr algn="l">
                        <a:lnSpc>
                          <a:spcPct val="107000"/>
                        </a:lnSpc>
                        <a:spcAft>
                          <a:spcPts val="0"/>
                        </a:spcAft>
                      </a:pPr>
                      <a:r>
                        <a:rPr lang="en-IN" sz="1800">
                          <a:effectLst/>
                          <a:latin typeface="Times New Roman" pitchFamily="18" charset="0"/>
                          <a:cs typeface="Times New Roman" pitchFamily="18" charset="0"/>
                        </a:rPr>
                        <a:t>MR = expt(-kt)</a:t>
                      </a:r>
                      <a:endParaRPr lang="en-IN" sz="1800">
                        <a:effectLst/>
                        <a:latin typeface="Times New Roman" pitchFamily="18" charset="0"/>
                        <a:ea typeface="Calibri" panose="020F0502020204030204" pitchFamily="34" charset="0"/>
                        <a:cs typeface="Times New Roman" pitchFamily="18" charset="0"/>
                      </a:endParaRPr>
                    </a:p>
                  </a:txBody>
                  <a:tcPr marL="68580" marR="68580" marT="0" marB="0"/>
                </a:tc>
                <a:tc>
                  <a:txBody>
                    <a:bodyPr/>
                    <a:lstStyle/>
                    <a:p>
                      <a:pPr algn="l">
                        <a:lnSpc>
                          <a:spcPct val="107000"/>
                        </a:lnSpc>
                        <a:spcAft>
                          <a:spcPts val="0"/>
                        </a:spcAft>
                      </a:pPr>
                      <a:r>
                        <a:rPr lang="en-IN" sz="1800">
                          <a:effectLst/>
                          <a:latin typeface="Times New Roman" pitchFamily="18" charset="0"/>
                          <a:cs typeface="Times New Roman" pitchFamily="18" charset="0"/>
                        </a:rPr>
                        <a:t>Ayensv(1997), Ozden and Denves (1999)</a:t>
                      </a:r>
                      <a:endParaRPr lang="en-IN" sz="1800">
                        <a:effectLst/>
                        <a:latin typeface="Times New Roman" pitchFamily="18" charset="0"/>
                        <a:ea typeface="Calibri" panose="020F0502020204030204" pitchFamily="34" charset="0"/>
                        <a:cs typeface="Times New Roman" pitchFamily="18" charset="0"/>
                      </a:endParaRPr>
                    </a:p>
                  </a:txBody>
                  <a:tcPr marL="68580" marR="68580" marT="0" marB="0"/>
                </a:tc>
                <a:extLst>
                  <a:ext uri="{0D108BD9-81ED-4DB2-BD59-A6C34878D82A}">
                    <a16:rowId xmlns:a16="http://schemas.microsoft.com/office/drawing/2014/main" val="10001"/>
                  </a:ext>
                </a:extLst>
              </a:tr>
              <a:tr h="245110">
                <a:tc>
                  <a:txBody>
                    <a:bodyPr/>
                    <a:lstStyle/>
                    <a:p>
                      <a:pPr algn="l">
                        <a:lnSpc>
                          <a:spcPct val="107000"/>
                        </a:lnSpc>
                        <a:spcAft>
                          <a:spcPts val="0"/>
                        </a:spcAft>
                      </a:pPr>
                      <a:r>
                        <a:rPr lang="en-IN" sz="1800">
                          <a:effectLst/>
                          <a:latin typeface="Times New Roman" pitchFamily="18" charset="0"/>
                          <a:cs typeface="Times New Roman" pitchFamily="18" charset="0"/>
                        </a:rPr>
                        <a:t>2</a:t>
                      </a:r>
                      <a:endParaRPr lang="en-IN" sz="1800">
                        <a:effectLst/>
                        <a:latin typeface="Times New Roman" pitchFamily="18" charset="0"/>
                        <a:ea typeface="Calibri" panose="020F0502020204030204" pitchFamily="34" charset="0"/>
                        <a:cs typeface="Times New Roman" pitchFamily="18" charset="0"/>
                      </a:endParaRPr>
                    </a:p>
                  </a:txBody>
                  <a:tcPr marL="68580" marR="68580" marT="0" marB="0"/>
                </a:tc>
                <a:tc>
                  <a:txBody>
                    <a:bodyPr/>
                    <a:lstStyle/>
                    <a:p>
                      <a:pPr algn="l">
                        <a:lnSpc>
                          <a:spcPct val="107000"/>
                        </a:lnSpc>
                        <a:spcAft>
                          <a:spcPts val="0"/>
                        </a:spcAft>
                      </a:pPr>
                      <a:r>
                        <a:rPr lang="en-IN" sz="1800">
                          <a:effectLst/>
                          <a:latin typeface="Times New Roman" pitchFamily="18" charset="0"/>
                          <a:cs typeface="Times New Roman" pitchFamily="18" charset="0"/>
                        </a:rPr>
                        <a:t>Henderson and Pabis</a:t>
                      </a:r>
                      <a:endParaRPr lang="en-IN" sz="1800">
                        <a:effectLst/>
                        <a:latin typeface="Times New Roman" pitchFamily="18" charset="0"/>
                        <a:ea typeface="Calibri" panose="020F0502020204030204" pitchFamily="34" charset="0"/>
                        <a:cs typeface="Times New Roman" pitchFamily="18" charset="0"/>
                      </a:endParaRPr>
                    </a:p>
                  </a:txBody>
                  <a:tcPr marL="68580" marR="68580" marT="0" marB="0"/>
                </a:tc>
                <a:tc>
                  <a:txBody>
                    <a:bodyPr/>
                    <a:lstStyle/>
                    <a:p>
                      <a:pPr algn="l">
                        <a:lnSpc>
                          <a:spcPct val="107000"/>
                        </a:lnSpc>
                        <a:spcAft>
                          <a:spcPts val="0"/>
                        </a:spcAft>
                      </a:pPr>
                      <a:r>
                        <a:rPr lang="en-IN" sz="1800">
                          <a:effectLst/>
                          <a:latin typeface="Times New Roman" pitchFamily="18" charset="0"/>
                          <a:cs typeface="Times New Roman" pitchFamily="18" charset="0"/>
                        </a:rPr>
                        <a:t>MR= aexpt(-kt)</a:t>
                      </a:r>
                      <a:endParaRPr lang="en-IN" sz="1800">
                        <a:effectLst/>
                        <a:latin typeface="Times New Roman" pitchFamily="18" charset="0"/>
                        <a:ea typeface="Calibri" panose="020F0502020204030204" pitchFamily="34" charset="0"/>
                        <a:cs typeface="Times New Roman" pitchFamily="18" charset="0"/>
                      </a:endParaRPr>
                    </a:p>
                  </a:txBody>
                  <a:tcPr marL="68580" marR="68580" marT="0" marB="0"/>
                </a:tc>
                <a:tc>
                  <a:txBody>
                    <a:bodyPr/>
                    <a:lstStyle/>
                    <a:p>
                      <a:pPr algn="l">
                        <a:lnSpc>
                          <a:spcPct val="107000"/>
                        </a:lnSpc>
                        <a:spcAft>
                          <a:spcPts val="0"/>
                        </a:spcAft>
                      </a:pPr>
                      <a:r>
                        <a:rPr lang="en-IN" sz="1800">
                          <a:effectLst/>
                          <a:latin typeface="Times New Roman" pitchFamily="18" charset="0"/>
                          <a:cs typeface="Times New Roman" pitchFamily="18" charset="0"/>
                        </a:rPr>
                        <a:t>Kabganian </a:t>
                      </a:r>
                      <a:endParaRPr lang="en-IN" sz="1800">
                        <a:effectLst/>
                        <a:latin typeface="Times New Roman" pitchFamily="18" charset="0"/>
                        <a:ea typeface="Calibri" panose="020F0502020204030204" pitchFamily="34" charset="0"/>
                        <a:cs typeface="Times New Roman" pitchFamily="18" charset="0"/>
                      </a:endParaRPr>
                    </a:p>
                  </a:txBody>
                  <a:tcPr marL="68580" marR="68580" marT="0" marB="0"/>
                </a:tc>
                <a:extLst>
                  <a:ext uri="{0D108BD9-81ED-4DB2-BD59-A6C34878D82A}">
                    <a16:rowId xmlns:a16="http://schemas.microsoft.com/office/drawing/2014/main" val="10002"/>
                  </a:ext>
                </a:extLst>
              </a:tr>
              <a:tr h="501015">
                <a:tc>
                  <a:txBody>
                    <a:bodyPr/>
                    <a:lstStyle/>
                    <a:p>
                      <a:pPr algn="l">
                        <a:lnSpc>
                          <a:spcPct val="107000"/>
                        </a:lnSpc>
                        <a:spcAft>
                          <a:spcPts val="0"/>
                        </a:spcAft>
                      </a:pPr>
                      <a:r>
                        <a:rPr lang="en-IN" sz="1800">
                          <a:effectLst/>
                          <a:latin typeface="Times New Roman" pitchFamily="18" charset="0"/>
                          <a:cs typeface="Times New Roman" pitchFamily="18" charset="0"/>
                        </a:rPr>
                        <a:t>3</a:t>
                      </a:r>
                      <a:endParaRPr lang="en-IN" sz="1800">
                        <a:effectLst/>
                        <a:latin typeface="Times New Roman" pitchFamily="18" charset="0"/>
                        <a:ea typeface="Calibri" panose="020F0502020204030204" pitchFamily="34" charset="0"/>
                        <a:cs typeface="Times New Roman" pitchFamily="18" charset="0"/>
                      </a:endParaRPr>
                    </a:p>
                  </a:txBody>
                  <a:tcPr marL="68580" marR="68580" marT="0" marB="0"/>
                </a:tc>
                <a:tc>
                  <a:txBody>
                    <a:bodyPr/>
                    <a:lstStyle/>
                    <a:p>
                      <a:pPr algn="l">
                        <a:lnSpc>
                          <a:spcPct val="107000"/>
                        </a:lnSpc>
                        <a:spcAft>
                          <a:spcPts val="0"/>
                        </a:spcAft>
                      </a:pPr>
                      <a:r>
                        <a:rPr lang="en-IN" sz="1800" dirty="0">
                          <a:effectLst/>
                          <a:latin typeface="Times New Roman" pitchFamily="18" charset="0"/>
                          <a:cs typeface="Times New Roman" pitchFamily="18" charset="0"/>
                        </a:rPr>
                        <a:t>Logarithmic</a:t>
                      </a:r>
                      <a:endParaRPr lang="en-IN" sz="1800" dirty="0">
                        <a:effectLst/>
                        <a:latin typeface="Times New Roman" pitchFamily="18" charset="0"/>
                        <a:ea typeface="Calibri" panose="020F0502020204030204" pitchFamily="34" charset="0"/>
                        <a:cs typeface="Times New Roman" pitchFamily="18" charset="0"/>
                      </a:endParaRPr>
                    </a:p>
                  </a:txBody>
                  <a:tcPr marL="68580" marR="68580" marT="0" marB="0"/>
                </a:tc>
                <a:tc>
                  <a:txBody>
                    <a:bodyPr/>
                    <a:lstStyle/>
                    <a:p>
                      <a:pPr algn="l">
                        <a:lnSpc>
                          <a:spcPct val="107000"/>
                        </a:lnSpc>
                        <a:spcAft>
                          <a:spcPts val="0"/>
                        </a:spcAft>
                      </a:pPr>
                      <a:r>
                        <a:rPr lang="en-IN" sz="1800">
                          <a:effectLst/>
                          <a:latin typeface="Times New Roman" pitchFamily="18" charset="0"/>
                          <a:cs typeface="Times New Roman" pitchFamily="18" charset="0"/>
                        </a:rPr>
                        <a:t>MR = aexpt(-kt+c)</a:t>
                      </a:r>
                      <a:endParaRPr lang="en-IN" sz="1800">
                        <a:effectLst/>
                        <a:latin typeface="Times New Roman" pitchFamily="18" charset="0"/>
                        <a:ea typeface="Calibri" panose="020F0502020204030204" pitchFamily="34" charset="0"/>
                        <a:cs typeface="Times New Roman" pitchFamily="18" charset="0"/>
                      </a:endParaRPr>
                    </a:p>
                  </a:txBody>
                  <a:tcPr marL="68580" marR="68580" marT="0" marB="0"/>
                </a:tc>
                <a:tc>
                  <a:txBody>
                    <a:bodyPr/>
                    <a:lstStyle/>
                    <a:p>
                      <a:pPr algn="l">
                        <a:lnSpc>
                          <a:spcPct val="107000"/>
                        </a:lnSpc>
                        <a:spcAft>
                          <a:spcPts val="0"/>
                        </a:spcAft>
                      </a:pPr>
                      <a:r>
                        <a:rPr lang="en-IN" sz="1800">
                          <a:effectLst/>
                          <a:latin typeface="Times New Roman" pitchFamily="18" charset="0"/>
                          <a:cs typeface="Times New Roman" pitchFamily="18" charset="0"/>
                        </a:rPr>
                        <a:t>E Kavak Akpinar ( 2003 )</a:t>
                      </a:r>
                      <a:endParaRPr lang="en-IN" sz="1800">
                        <a:effectLst/>
                        <a:latin typeface="Times New Roman" pitchFamily="18" charset="0"/>
                        <a:ea typeface="Calibri" panose="020F0502020204030204" pitchFamily="34" charset="0"/>
                        <a:cs typeface="Times New Roman" pitchFamily="18" charset="0"/>
                      </a:endParaRPr>
                    </a:p>
                  </a:txBody>
                  <a:tcPr marL="68580" marR="68580" marT="0" marB="0"/>
                </a:tc>
                <a:extLst>
                  <a:ext uri="{0D108BD9-81ED-4DB2-BD59-A6C34878D82A}">
                    <a16:rowId xmlns:a16="http://schemas.microsoft.com/office/drawing/2014/main" val="10003"/>
                  </a:ext>
                </a:extLst>
              </a:tr>
              <a:tr h="501248">
                <a:tc>
                  <a:txBody>
                    <a:bodyPr/>
                    <a:lstStyle/>
                    <a:p>
                      <a:pPr algn="l">
                        <a:lnSpc>
                          <a:spcPct val="107000"/>
                        </a:lnSpc>
                        <a:spcAft>
                          <a:spcPts val="0"/>
                        </a:spcAft>
                      </a:pPr>
                      <a:r>
                        <a:rPr lang="en-IN" sz="1800">
                          <a:effectLst/>
                          <a:latin typeface="Times New Roman" pitchFamily="18" charset="0"/>
                          <a:cs typeface="Times New Roman" pitchFamily="18" charset="0"/>
                        </a:rPr>
                        <a:t>4</a:t>
                      </a:r>
                      <a:endParaRPr lang="en-IN" sz="1800">
                        <a:effectLst/>
                        <a:latin typeface="Times New Roman" pitchFamily="18" charset="0"/>
                        <a:ea typeface="Calibri" panose="020F0502020204030204" pitchFamily="34" charset="0"/>
                        <a:cs typeface="Times New Roman" pitchFamily="18" charset="0"/>
                      </a:endParaRPr>
                    </a:p>
                  </a:txBody>
                  <a:tcPr marL="68580" marR="68580" marT="0" marB="0"/>
                </a:tc>
                <a:tc>
                  <a:txBody>
                    <a:bodyPr/>
                    <a:lstStyle/>
                    <a:p>
                      <a:pPr algn="l">
                        <a:lnSpc>
                          <a:spcPct val="107000"/>
                        </a:lnSpc>
                        <a:spcAft>
                          <a:spcPts val="0"/>
                        </a:spcAft>
                      </a:pPr>
                      <a:r>
                        <a:rPr lang="en-IN" sz="1800">
                          <a:effectLst/>
                          <a:latin typeface="Times New Roman" pitchFamily="18" charset="0"/>
                          <a:cs typeface="Times New Roman" pitchFamily="18" charset="0"/>
                        </a:rPr>
                        <a:t>Page</a:t>
                      </a:r>
                      <a:endParaRPr lang="en-IN" sz="1800">
                        <a:effectLst/>
                        <a:latin typeface="Times New Roman" pitchFamily="18" charset="0"/>
                        <a:ea typeface="Calibri" panose="020F0502020204030204" pitchFamily="34" charset="0"/>
                        <a:cs typeface="Times New Roman" pitchFamily="18" charset="0"/>
                      </a:endParaRPr>
                    </a:p>
                  </a:txBody>
                  <a:tcPr marL="68580" marR="68580" marT="0" marB="0"/>
                </a:tc>
                <a:tc>
                  <a:txBody>
                    <a:bodyPr/>
                    <a:lstStyle/>
                    <a:p>
                      <a:pPr algn="l">
                        <a:lnSpc>
                          <a:spcPct val="107000"/>
                        </a:lnSpc>
                        <a:spcAft>
                          <a:spcPts val="0"/>
                        </a:spcAft>
                      </a:pPr>
                      <a:r>
                        <a:rPr lang="en-IN" sz="1800" dirty="0">
                          <a:effectLst/>
                          <a:latin typeface="Times New Roman" pitchFamily="18" charset="0"/>
                          <a:cs typeface="Times New Roman" pitchFamily="18" charset="0"/>
                        </a:rPr>
                        <a:t>MR=</a:t>
                      </a:r>
                      <a:r>
                        <a:rPr lang="en-IN" sz="1800" dirty="0" err="1">
                          <a:effectLst/>
                          <a:latin typeface="Times New Roman" pitchFamily="18" charset="0"/>
                          <a:cs typeface="Times New Roman" pitchFamily="18" charset="0"/>
                        </a:rPr>
                        <a:t>expt</a:t>
                      </a:r>
                      <a:r>
                        <a:rPr lang="en-IN" sz="1800" dirty="0">
                          <a:effectLst/>
                          <a:latin typeface="Times New Roman" pitchFamily="18" charset="0"/>
                          <a:cs typeface="Times New Roman" pitchFamily="18" charset="0"/>
                        </a:rPr>
                        <a:t>(-</a:t>
                      </a:r>
                      <a:r>
                        <a:rPr lang="en-IN" sz="1800" dirty="0" err="1">
                          <a:effectLst/>
                          <a:latin typeface="Times New Roman" pitchFamily="18" charset="0"/>
                          <a:cs typeface="Times New Roman" pitchFamily="18" charset="0"/>
                        </a:rPr>
                        <a:t>kt</a:t>
                      </a:r>
                      <a:r>
                        <a:rPr lang="en-IN" sz="1800" baseline="30000" dirty="0" err="1">
                          <a:effectLst/>
                          <a:latin typeface="Times New Roman" pitchFamily="18" charset="0"/>
                          <a:cs typeface="Times New Roman" pitchFamily="18" charset="0"/>
                        </a:rPr>
                        <a:t>n</a:t>
                      </a:r>
                      <a:r>
                        <a:rPr lang="en-IN" sz="1800" dirty="0">
                          <a:effectLst/>
                          <a:latin typeface="Times New Roman" pitchFamily="18" charset="0"/>
                          <a:cs typeface="Times New Roman" pitchFamily="18" charset="0"/>
                        </a:rPr>
                        <a:t>)</a:t>
                      </a:r>
                      <a:endParaRPr lang="en-IN" sz="1800" dirty="0">
                        <a:effectLst/>
                        <a:latin typeface="Times New Roman" pitchFamily="18" charset="0"/>
                        <a:ea typeface="Calibri" panose="020F0502020204030204" pitchFamily="34" charset="0"/>
                        <a:cs typeface="Times New Roman" pitchFamily="18" charset="0"/>
                      </a:endParaRPr>
                    </a:p>
                  </a:txBody>
                  <a:tcPr marL="68580" marR="68580" marT="0" marB="0"/>
                </a:tc>
                <a:tc>
                  <a:txBody>
                    <a:bodyPr/>
                    <a:lstStyle/>
                    <a:p>
                      <a:pPr algn="l">
                        <a:lnSpc>
                          <a:spcPct val="107000"/>
                        </a:lnSpc>
                        <a:spcAft>
                          <a:spcPts val="0"/>
                        </a:spcAft>
                      </a:pPr>
                      <a:r>
                        <a:rPr lang="en-IN" sz="1800">
                          <a:effectLst/>
                          <a:latin typeface="Times New Roman" pitchFamily="18" charset="0"/>
                          <a:cs typeface="Times New Roman" pitchFamily="18" charset="0"/>
                        </a:rPr>
                        <a:t>Diamante and Munro ( 1993 )</a:t>
                      </a:r>
                      <a:endParaRPr lang="en-IN" sz="1800">
                        <a:effectLst/>
                        <a:latin typeface="Times New Roman" pitchFamily="18" charset="0"/>
                        <a:ea typeface="Calibri" panose="020F0502020204030204" pitchFamily="34" charset="0"/>
                        <a:cs typeface="Times New Roman" pitchFamily="18" charset="0"/>
                      </a:endParaRPr>
                    </a:p>
                  </a:txBody>
                  <a:tcPr marL="68580" marR="68580" marT="0" marB="0"/>
                </a:tc>
                <a:extLst>
                  <a:ext uri="{0D108BD9-81ED-4DB2-BD59-A6C34878D82A}">
                    <a16:rowId xmlns:a16="http://schemas.microsoft.com/office/drawing/2014/main" val="10004"/>
                  </a:ext>
                </a:extLst>
              </a:tr>
              <a:tr h="244970">
                <a:tc>
                  <a:txBody>
                    <a:bodyPr/>
                    <a:lstStyle/>
                    <a:p>
                      <a:pPr algn="l">
                        <a:lnSpc>
                          <a:spcPct val="107000"/>
                        </a:lnSpc>
                        <a:spcAft>
                          <a:spcPts val="0"/>
                        </a:spcAft>
                      </a:pPr>
                      <a:r>
                        <a:rPr lang="en-IN" sz="1800">
                          <a:effectLst/>
                          <a:latin typeface="Times New Roman" pitchFamily="18" charset="0"/>
                          <a:cs typeface="Times New Roman" pitchFamily="18" charset="0"/>
                        </a:rPr>
                        <a:t>5</a:t>
                      </a:r>
                      <a:endParaRPr lang="en-IN" sz="1800">
                        <a:effectLst/>
                        <a:latin typeface="Times New Roman" pitchFamily="18" charset="0"/>
                        <a:ea typeface="Calibri" panose="020F0502020204030204" pitchFamily="34" charset="0"/>
                        <a:cs typeface="Times New Roman" pitchFamily="18" charset="0"/>
                      </a:endParaRPr>
                    </a:p>
                  </a:txBody>
                  <a:tcPr marL="68580" marR="68580" marT="0" marB="0"/>
                </a:tc>
                <a:tc>
                  <a:txBody>
                    <a:bodyPr/>
                    <a:lstStyle/>
                    <a:p>
                      <a:pPr algn="l">
                        <a:lnSpc>
                          <a:spcPct val="107000"/>
                        </a:lnSpc>
                        <a:spcAft>
                          <a:spcPts val="0"/>
                        </a:spcAft>
                      </a:pPr>
                      <a:r>
                        <a:rPr lang="en-IN" sz="1800">
                          <a:effectLst/>
                          <a:latin typeface="Times New Roman" pitchFamily="18" charset="0"/>
                          <a:cs typeface="Times New Roman" pitchFamily="18" charset="0"/>
                        </a:rPr>
                        <a:t>Wang and Singh</a:t>
                      </a:r>
                      <a:endParaRPr lang="en-IN" sz="1800">
                        <a:effectLst/>
                        <a:latin typeface="Times New Roman" pitchFamily="18" charset="0"/>
                        <a:ea typeface="Calibri" panose="020F0502020204030204" pitchFamily="34" charset="0"/>
                        <a:cs typeface="Times New Roman" pitchFamily="18" charset="0"/>
                      </a:endParaRPr>
                    </a:p>
                  </a:txBody>
                  <a:tcPr marL="68580" marR="68580" marT="0" marB="0"/>
                </a:tc>
                <a:tc>
                  <a:txBody>
                    <a:bodyPr/>
                    <a:lstStyle/>
                    <a:p>
                      <a:pPr algn="l">
                        <a:lnSpc>
                          <a:spcPct val="107000"/>
                        </a:lnSpc>
                        <a:spcAft>
                          <a:spcPts val="0"/>
                        </a:spcAft>
                      </a:pPr>
                      <a:r>
                        <a:rPr lang="en-IN" sz="1800">
                          <a:effectLst/>
                          <a:latin typeface="Times New Roman" pitchFamily="18" charset="0"/>
                          <a:cs typeface="Times New Roman" pitchFamily="18" charset="0"/>
                        </a:rPr>
                        <a:t>MR= 1+ at+bt</a:t>
                      </a:r>
                      <a:r>
                        <a:rPr lang="en-IN" sz="1800" baseline="30000">
                          <a:effectLst/>
                          <a:latin typeface="Times New Roman" pitchFamily="18" charset="0"/>
                          <a:cs typeface="Times New Roman" pitchFamily="18" charset="0"/>
                        </a:rPr>
                        <a:t>2</a:t>
                      </a:r>
                      <a:r>
                        <a:rPr lang="en-IN" sz="1800">
                          <a:effectLst/>
                          <a:latin typeface="Times New Roman" pitchFamily="18" charset="0"/>
                          <a:cs typeface="Times New Roman" pitchFamily="18" charset="0"/>
                        </a:rPr>
                        <a:t> </a:t>
                      </a:r>
                      <a:endParaRPr lang="en-IN" sz="1800">
                        <a:effectLst/>
                        <a:latin typeface="Times New Roman" pitchFamily="18" charset="0"/>
                        <a:ea typeface="Calibri" panose="020F0502020204030204" pitchFamily="34" charset="0"/>
                        <a:cs typeface="Times New Roman" pitchFamily="18" charset="0"/>
                      </a:endParaRPr>
                    </a:p>
                  </a:txBody>
                  <a:tcPr marL="68580" marR="68580" marT="0" marB="0"/>
                </a:tc>
                <a:tc>
                  <a:txBody>
                    <a:bodyPr/>
                    <a:lstStyle/>
                    <a:p>
                      <a:pPr algn="l">
                        <a:lnSpc>
                          <a:spcPct val="107000"/>
                        </a:lnSpc>
                        <a:spcAft>
                          <a:spcPts val="0"/>
                        </a:spcAft>
                      </a:pPr>
                      <a:r>
                        <a:rPr lang="en-IN" sz="1800" dirty="0" err="1">
                          <a:effectLst/>
                          <a:latin typeface="Times New Roman" pitchFamily="18" charset="0"/>
                          <a:cs typeface="Times New Roman" pitchFamily="18" charset="0"/>
                        </a:rPr>
                        <a:t>Midilli</a:t>
                      </a:r>
                      <a:r>
                        <a:rPr lang="en-IN" sz="1800" dirty="0">
                          <a:effectLst/>
                          <a:latin typeface="Times New Roman" pitchFamily="18" charset="0"/>
                          <a:cs typeface="Times New Roman" pitchFamily="18" charset="0"/>
                        </a:rPr>
                        <a:t> A, </a:t>
                      </a:r>
                      <a:r>
                        <a:rPr lang="en-IN" sz="1800" dirty="0" err="1">
                          <a:effectLst/>
                          <a:latin typeface="Times New Roman" pitchFamily="18" charset="0"/>
                          <a:cs typeface="Times New Roman" pitchFamily="18" charset="0"/>
                        </a:rPr>
                        <a:t>Kucuk</a:t>
                      </a:r>
                      <a:r>
                        <a:rPr lang="en-IN" sz="1800" dirty="0">
                          <a:effectLst/>
                          <a:latin typeface="Times New Roman" pitchFamily="18" charset="0"/>
                          <a:cs typeface="Times New Roman" pitchFamily="18" charset="0"/>
                        </a:rPr>
                        <a:t> H</a:t>
                      </a:r>
                      <a:endParaRPr lang="en-IN" sz="1800" dirty="0">
                        <a:effectLst/>
                        <a:latin typeface="Times New Roman" pitchFamily="18" charset="0"/>
                        <a:ea typeface="Calibri" panose="020F0502020204030204" pitchFamily="34" charset="0"/>
                        <a:cs typeface="Times New Roman" pitchFamily="18" charset="0"/>
                      </a:endParaRPr>
                    </a:p>
                  </a:txBody>
                  <a:tcPr marL="68580" marR="68580" marT="0" marB="0"/>
                </a:tc>
                <a:extLst>
                  <a:ext uri="{0D108BD9-81ED-4DB2-BD59-A6C34878D82A}">
                    <a16:rowId xmlns:a16="http://schemas.microsoft.com/office/drawing/2014/main" val="10005"/>
                  </a:ext>
                </a:extLst>
              </a:tr>
            </a:tbl>
          </a:graphicData>
        </a:graphic>
      </p:graphicFrame>
      <p:sp>
        <p:nvSpPr>
          <p:cNvPr id="5" name="TextBox 1"/>
          <p:cNvSpPr txBox="1"/>
          <p:nvPr/>
        </p:nvSpPr>
        <p:spPr>
          <a:xfrm>
            <a:off x="541020" y="3080385"/>
            <a:ext cx="4289425" cy="368300"/>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Table.No.4 Mathematical Modeling</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IN" sz="2000" dirty="0">
                <a:latin typeface="Times New Roman" panose="02020603050405020304" pitchFamily="18" charset="0"/>
                <a:cs typeface="Times New Roman" panose="02020603050405020304" pitchFamily="18" charset="0"/>
              </a:rPr>
              <a:t>6.1 </a:t>
            </a:r>
            <a:r>
              <a:rPr lang="en-US" sz="2000" dirty="0">
                <a:latin typeface="Times New Roman" panose="02020603050405020304" pitchFamily="18" charset="0"/>
                <a:cs typeface="Times New Roman" panose="02020603050405020304" pitchFamily="18" charset="0"/>
              </a:rPr>
              <a:t>Parameters to decide best fitting curve</a:t>
            </a:r>
            <a:endParaRPr lang="en-IN" sz="2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a:extLst/>
              </p:cNvPr>
              <p:cNvSpPr>
                <a:spLocks noGrp="1"/>
              </p:cNvSpPr>
              <p:nvPr>
                <p:ph idx="1"/>
              </p:nvPr>
            </p:nvSpPr>
            <p:spPr>
              <a:xfrm>
                <a:off x="457200" y="1340768"/>
                <a:ext cx="8229600" cy="4785395"/>
              </a:xfrm>
            </p:spPr>
            <p:txBody>
              <a:bodyPr>
                <a:normAutofit/>
              </a:bodyPr>
              <a:lstStyle/>
              <a:p>
                <a:r>
                  <a:rPr lang="en-IN" sz="2000" i="1" dirty="0">
                    <a:latin typeface="Times New Roman" panose="02020603050405020304" pitchFamily="18" charset="0"/>
                    <a:cs typeface="Times New Roman" panose="02020603050405020304" pitchFamily="18" charset="0"/>
                  </a:rPr>
                  <a:t>RMSE =</a:t>
                </a:r>
                <a14:m>
                  <m:oMath xmlns:m="http://schemas.openxmlformats.org/officeDocument/2006/math">
                    <m:r>
                      <a:rPr lang="en-IN" sz="2000" i="1">
                        <a:latin typeface="Cambria Math" panose="02040503050406030204" pitchFamily="18" charset="0"/>
                      </a:rPr>
                      <m:t>(</m:t>
                    </m:r>
                    <m:f>
                      <m:fPr>
                        <m:ctrlPr>
                          <a:rPr lang="en-IN" sz="2000" i="1">
                            <a:latin typeface="Cambria Math" panose="02040503050406030204" pitchFamily="18" charset="0"/>
                          </a:rPr>
                        </m:ctrlPr>
                      </m:fPr>
                      <m:num>
                        <m:r>
                          <a:rPr lang="en-IN" sz="2000" i="1">
                            <a:latin typeface="Cambria Math" panose="02040503050406030204" pitchFamily="18" charset="0"/>
                          </a:rPr>
                          <m:t>1</m:t>
                        </m:r>
                      </m:num>
                      <m:den>
                        <m:r>
                          <a:rPr lang="en-IN" sz="2000" i="1">
                            <a:latin typeface="Cambria Math" panose="02040503050406030204" pitchFamily="18" charset="0"/>
                          </a:rPr>
                          <m:t>𝑁</m:t>
                        </m:r>
                      </m:den>
                    </m:f>
                    <m:nary>
                      <m:naryPr>
                        <m:chr m:val="∑"/>
                        <m:limLoc m:val="undOvr"/>
                        <m:ctrlPr>
                          <a:rPr lang="en-IN" sz="2000" i="1">
                            <a:latin typeface="Cambria Math" panose="02040503050406030204" pitchFamily="18" charset="0"/>
                          </a:rPr>
                        </m:ctrlPr>
                      </m:naryPr>
                      <m:sub>
                        <m:r>
                          <a:rPr lang="en-IN" sz="2000" i="1">
                            <a:latin typeface="Cambria Math" panose="02040503050406030204" pitchFamily="18" charset="0"/>
                          </a:rPr>
                          <m:t>𝑖</m:t>
                        </m:r>
                        <m:r>
                          <a:rPr lang="en-IN" sz="2000" i="1">
                            <a:latin typeface="Cambria Math" panose="02040503050406030204" pitchFamily="18" charset="0"/>
                          </a:rPr>
                          <m:t>=1</m:t>
                        </m:r>
                      </m:sub>
                      <m:sup>
                        <m:r>
                          <a:rPr lang="en-IN" sz="2000" i="1">
                            <a:latin typeface="Cambria Math" panose="02040503050406030204" pitchFamily="18" charset="0"/>
                          </a:rPr>
                          <m:t>𝑁</m:t>
                        </m:r>
                      </m:sup>
                      <m:e>
                        <m:r>
                          <a:rPr lang="en-IN" sz="2000" i="1">
                            <a:latin typeface="Cambria Math" panose="02040503050406030204" pitchFamily="18" charset="0"/>
                          </a:rPr>
                          <m:t>(</m:t>
                        </m:r>
                        <m:sSup>
                          <m:sSupPr>
                            <m:ctrlPr>
                              <a:rPr lang="en-IN" sz="2000" i="1">
                                <a:latin typeface="Cambria Math" panose="02040503050406030204" pitchFamily="18" charset="0"/>
                              </a:rPr>
                            </m:ctrlPr>
                          </m:sSupPr>
                          <m:e>
                            <m:sSup>
                              <m:sSupPr>
                                <m:ctrlPr>
                                  <a:rPr lang="en-IN" sz="2000" i="1">
                                    <a:latin typeface="Cambria Math" panose="02040503050406030204" pitchFamily="18" charset="0"/>
                                  </a:rPr>
                                </m:ctrlPr>
                              </m:sSupPr>
                              <m:e>
                                <m:sSub>
                                  <m:sSubPr>
                                    <m:ctrlPr>
                                      <a:rPr lang="en-IN" sz="2000" i="1">
                                        <a:latin typeface="Cambria Math" panose="02040503050406030204" pitchFamily="18" charset="0"/>
                                      </a:rPr>
                                    </m:ctrlPr>
                                  </m:sSubPr>
                                  <m:e>
                                    <m:r>
                                      <a:rPr lang="en-IN" sz="2000" i="1">
                                        <a:latin typeface="Cambria Math" panose="02040503050406030204" pitchFamily="18" charset="0"/>
                                      </a:rPr>
                                      <m:t>𝑀𝑅</m:t>
                                    </m:r>
                                  </m:e>
                                  <m:sub>
                                    <m:r>
                                      <a:rPr lang="en-IN" sz="2000" i="1">
                                        <a:latin typeface="Cambria Math" panose="02040503050406030204" pitchFamily="18" charset="0"/>
                                      </a:rPr>
                                      <m:t>𝑝𝑟𝑒</m:t>
                                    </m:r>
                                    <m:r>
                                      <a:rPr lang="en-IN" sz="2000" i="1">
                                        <a:latin typeface="Cambria Math" panose="02040503050406030204" pitchFamily="18" charset="0"/>
                                      </a:rPr>
                                      <m:t>,</m:t>
                                    </m:r>
                                    <m:r>
                                      <a:rPr lang="en-IN" sz="2000" i="1">
                                        <a:latin typeface="Cambria Math" panose="02040503050406030204" pitchFamily="18" charset="0"/>
                                      </a:rPr>
                                      <m:t>𝑖</m:t>
                                    </m:r>
                                  </m:sub>
                                </m:sSub>
                                <m:r>
                                  <a:rPr lang="en-IN" sz="2000" i="1">
                                    <a:latin typeface="Cambria Math" panose="02040503050406030204" pitchFamily="18" charset="0"/>
                                  </a:rPr>
                                  <m:t>−</m:t>
                                </m:r>
                                <m:sSub>
                                  <m:sSubPr>
                                    <m:ctrlPr>
                                      <a:rPr lang="en-IN" sz="2000" i="1">
                                        <a:latin typeface="Cambria Math" panose="02040503050406030204" pitchFamily="18" charset="0"/>
                                      </a:rPr>
                                    </m:ctrlPr>
                                  </m:sSubPr>
                                  <m:e>
                                    <m:r>
                                      <a:rPr lang="en-IN" sz="2000" i="1">
                                        <a:latin typeface="Cambria Math" panose="02040503050406030204" pitchFamily="18" charset="0"/>
                                      </a:rPr>
                                      <m:t>𝑀𝑅</m:t>
                                    </m:r>
                                  </m:e>
                                  <m:sub>
                                    <m:r>
                                      <a:rPr lang="en-IN" sz="2000" i="1">
                                        <a:latin typeface="Cambria Math" panose="02040503050406030204" pitchFamily="18" charset="0"/>
                                      </a:rPr>
                                      <m:t>𝑒𝑥𝑝</m:t>
                                    </m:r>
                                    <m:r>
                                      <a:rPr lang="en-IN" sz="2000" i="1">
                                        <a:latin typeface="Cambria Math" panose="02040503050406030204" pitchFamily="18" charset="0"/>
                                      </a:rPr>
                                      <m:t>,</m:t>
                                    </m:r>
                                    <m:r>
                                      <a:rPr lang="en-IN" sz="2000" i="1">
                                        <a:latin typeface="Cambria Math" panose="02040503050406030204" pitchFamily="18" charset="0"/>
                                      </a:rPr>
                                      <m:t>𝑖</m:t>
                                    </m:r>
                                  </m:sub>
                                </m:sSub>
                                <m:r>
                                  <a:rPr lang="en-IN" sz="2000" i="1">
                                    <a:latin typeface="Cambria Math" panose="02040503050406030204" pitchFamily="18" charset="0"/>
                                  </a:rPr>
                                  <m:t>)</m:t>
                                </m:r>
                              </m:e>
                              <m:sup>
                                <m:r>
                                  <a:rPr lang="en-IN" sz="2000" i="1">
                                    <a:latin typeface="Cambria Math" panose="02040503050406030204" pitchFamily="18" charset="0"/>
                                  </a:rPr>
                                  <m:t>2</m:t>
                                </m:r>
                              </m:sup>
                            </m:sSup>
                            <m:r>
                              <a:rPr lang="en-IN" sz="2000" i="1">
                                <a:latin typeface="Cambria Math" panose="02040503050406030204" pitchFamily="18" charset="0"/>
                              </a:rPr>
                              <m:t>)</m:t>
                            </m:r>
                          </m:e>
                          <m:sup>
                            <m:f>
                              <m:fPr>
                                <m:ctrlPr>
                                  <a:rPr lang="en-IN" sz="2000" i="1">
                                    <a:latin typeface="Cambria Math" panose="02040503050406030204" pitchFamily="18" charset="0"/>
                                  </a:rPr>
                                </m:ctrlPr>
                              </m:fPr>
                              <m:num>
                                <m:r>
                                  <a:rPr lang="en-IN" sz="2000" i="1">
                                    <a:latin typeface="Cambria Math" panose="02040503050406030204" pitchFamily="18" charset="0"/>
                                  </a:rPr>
                                  <m:t>1</m:t>
                                </m:r>
                              </m:num>
                              <m:den>
                                <m:r>
                                  <a:rPr lang="en-IN" sz="2000" i="1">
                                    <a:latin typeface="Cambria Math" panose="02040503050406030204" pitchFamily="18" charset="0"/>
                                  </a:rPr>
                                  <m:t>2</m:t>
                                </m:r>
                              </m:den>
                            </m:f>
                          </m:sup>
                        </m:sSup>
                      </m:e>
                    </m:nary>
                  </m:oMath>
                </a14:m>
                <a:endParaRPr lang="en-IN" sz="2000" i="1" dirty="0">
                  <a:latin typeface="Times New Roman" panose="02020603050405020304" pitchFamily="18" charset="0"/>
                  <a:cs typeface="Times New Roman" panose="02020603050405020304" pitchFamily="18" charset="0"/>
                </a:endParaRPr>
              </a:p>
              <a:p>
                <a:endParaRPr lang="en-IN" sz="2000" i="1" dirty="0">
                  <a:latin typeface="Times New Roman" panose="02020603050405020304" pitchFamily="18" charset="0"/>
                  <a:cs typeface="Times New Roman" panose="02020603050405020304" pitchFamily="18" charset="0"/>
                </a:endParaRPr>
              </a:p>
              <a:p>
                <a:r>
                  <a:rPr lang="en-IN" sz="2000" i="1" dirty="0">
                    <a:latin typeface="Times New Roman" panose="02020603050405020304" pitchFamily="18" charset="0"/>
                    <a:cs typeface="Times New Roman" panose="02020603050405020304" pitchFamily="18" charset="0"/>
                  </a:rPr>
                  <a:t>R</a:t>
                </a:r>
                <a:r>
                  <a:rPr lang="en-IN" sz="2000" i="1" baseline="30000" dirty="0">
                    <a:latin typeface="Times New Roman" panose="02020603050405020304" pitchFamily="18" charset="0"/>
                    <a:cs typeface="Times New Roman" panose="02020603050405020304" pitchFamily="18" charset="0"/>
                  </a:rPr>
                  <a:t>2</a:t>
                </a:r>
                <a:r>
                  <a:rPr lang="en-IN" sz="2000" dirty="0">
                    <a:latin typeface="Times New Roman" panose="02020603050405020304" pitchFamily="18" charset="0"/>
                    <a:cs typeface="Times New Roman" panose="02020603050405020304" pitchFamily="18" charset="0"/>
                  </a:rPr>
                  <a:t>= </a:t>
                </a:r>
                <a14:m>
                  <m:oMath xmlns:m="http://schemas.openxmlformats.org/officeDocument/2006/math">
                    <m:f>
                      <m:fPr>
                        <m:ctrlPr>
                          <a:rPr lang="en-IN" sz="2000" i="1">
                            <a:latin typeface="Cambria Math" panose="02040503050406030204" pitchFamily="18" charset="0"/>
                          </a:rPr>
                        </m:ctrlPr>
                      </m:fPr>
                      <m:num>
                        <m:nary>
                          <m:naryPr>
                            <m:chr m:val="∑"/>
                            <m:limLoc m:val="undOvr"/>
                            <m:ctrlPr>
                              <a:rPr lang="en-IN" sz="2000" i="1">
                                <a:latin typeface="Cambria Math" panose="02040503050406030204" pitchFamily="18" charset="0"/>
                              </a:rPr>
                            </m:ctrlPr>
                          </m:naryPr>
                          <m:sub>
                            <m:r>
                              <a:rPr lang="en-IN" sz="2000" i="1">
                                <a:latin typeface="Cambria Math" panose="02040503050406030204" pitchFamily="18" charset="0"/>
                              </a:rPr>
                              <m:t>𝑖</m:t>
                            </m:r>
                            <m:r>
                              <a:rPr lang="en-IN" sz="2000" i="1">
                                <a:latin typeface="Cambria Math" panose="02040503050406030204" pitchFamily="18" charset="0"/>
                              </a:rPr>
                              <m:t>=1</m:t>
                            </m:r>
                          </m:sub>
                          <m:sup>
                            <m:r>
                              <a:rPr lang="en-IN" sz="2000" i="1">
                                <a:latin typeface="Cambria Math" panose="02040503050406030204" pitchFamily="18" charset="0"/>
                              </a:rPr>
                              <m:t>𝑁</m:t>
                            </m:r>
                          </m:sup>
                          <m:e>
                            <m:sSub>
                              <m:sSubPr>
                                <m:ctrlPr>
                                  <a:rPr lang="en-IN" sz="2000" i="1">
                                    <a:latin typeface="Cambria Math" panose="02040503050406030204" pitchFamily="18" charset="0"/>
                                  </a:rPr>
                                </m:ctrlPr>
                              </m:sSubPr>
                              <m:e>
                                <m:r>
                                  <a:rPr lang="en-IN" sz="2000" i="1">
                                    <a:latin typeface="Cambria Math" panose="02040503050406030204" pitchFamily="18" charset="0"/>
                                  </a:rPr>
                                  <m:t>𝑀𝑅</m:t>
                                </m:r>
                              </m:e>
                              <m:sub>
                                <m:r>
                                  <a:rPr lang="en-IN" sz="2000" i="1">
                                    <a:latin typeface="Cambria Math" panose="02040503050406030204" pitchFamily="18" charset="0"/>
                                  </a:rPr>
                                  <m:t>𝑖</m:t>
                                </m:r>
                              </m:sub>
                            </m:sSub>
                            <m:r>
                              <a:rPr lang="en-IN" sz="2000" i="1">
                                <a:latin typeface="Cambria Math" panose="02040503050406030204" pitchFamily="18" charset="0"/>
                              </a:rPr>
                              <m:t>−</m:t>
                            </m:r>
                            <m:sSub>
                              <m:sSubPr>
                                <m:ctrlPr>
                                  <a:rPr lang="en-IN" sz="2000" i="1">
                                    <a:latin typeface="Cambria Math" panose="02040503050406030204" pitchFamily="18" charset="0"/>
                                  </a:rPr>
                                </m:ctrlPr>
                              </m:sSubPr>
                              <m:e>
                                <m:r>
                                  <a:rPr lang="en-IN" sz="2000" i="1">
                                    <a:latin typeface="Cambria Math" panose="02040503050406030204" pitchFamily="18" charset="0"/>
                                  </a:rPr>
                                  <m:t>𝑀𝑅</m:t>
                                </m:r>
                              </m:e>
                              <m:sub>
                                <m:r>
                                  <a:rPr lang="en-IN" sz="2000" i="1">
                                    <a:latin typeface="Cambria Math" panose="02040503050406030204" pitchFamily="18" charset="0"/>
                                  </a:rPr>
                                  <m:t>𝑝𝑟𝑒</m:t>
                                </m:r>
                                <m:r>
                                  <a:rPr lang="en-IN" sz="2000" i="1">
                                    <a:latin typeface="Cambria Math" panose="02040503050406030204" pitchFamily="18" charset="0"/>
                                  </a:rPr>
                                  <m:t>,</m:t>
                                </m:r>
                                <m:r>
                                  <a:rPr lang="en-IN" sz="2000" i="1">
                                    <a:latin typeface="Cambria Math" panose="02040503050406030204" pitchFamily="18" charset="0"/>
                                  </a:rPr>
                                  <m:t>𝑖</m:t>
                                </m:r>
                              </m:sub>
                            </m:sSub>
                            <m:r>
                              <a:rPr lang="en-IN" sz="2000" i="1">
                                <a:latin typeface="Cambria Math" panose="02040503050406030204" pitchFamily="18" charset="0"/>
                              </a:rPr>
                              <m:t> . </m:t>
                            </m:r>
                            <m:nary>
                              <m:naryPr>
                                <m:chr m:val="∑"/>
                                <m:limLoc m:val="undOvr"/>
                                <m:ctrlPr>
                                  <a:rPr lang="en-IN" sz="2000" i="1">
                                    <a:latin typeface="Cambria Math" panose="02040503050406030204" pitchFamily="18" charset="0"/>
                                  </a:rPr>
                                </m:ctrlPr>
                              </m:naryPr>
                              <m:sub>
                                <m:r>
                                  <a:rPr lang="en-IN" sz="2000" i="1">
                                    <a:latin typeface="Cambria Math" panose="02040503050406030204" pitchFamily="18" charset="0"/>
                                  </a:rPr>
                                  <m:t>𝑖</m:t>
                                </m:r>
                                <m:r>
                                  <a:rPr lang="en-IN" sz="2000" i="1">
                                    <a:latin typeface="Cambria Math" panose="02040503050406030204" pitchFamily="18" charset="0"/>
                                  </a:rPr>
                                  <m:t>=1</m:t>
                                </m:r>
                              </m:sub>
                              <m:sup>
                                <m:r>
                                  <a:rPr lang="en-IN" sz="2000" i="1">
                                    <a:latin typeface="Cambria Math" panose="02040503050406030204" pitchFamily="18" charset="0"/>
                                  </a:rPr>
                                  <m:t>𝑁</m:t>
                                </m:r>
                              </m:sup>
                              <m:e>
                                <m:sSub>
                                  <m:sSubPr>
                                    <m:ctrlPr>
                                      <a:rPr lang="en-IN" sz="2000" i="1">
                                        <a:latin typeface="Cambria Math" panose="02040503050406030204" pitchFamily="18" charset="0"/>
                                      </a:rPr>
                                    </m:ctrlPr>
                                  </m:sSubPr>
                                  <m:e>
                                    <m:r>
                                      <a:rPr lang="en-IN" sz="2000" i="1">
                                        <a:latin typeface="Cambria Math" panose="02040503050406030204" pitchFamily="18" charset="0"/>
                                      </a:rPr>
                                      <m:t>𝑀𝑅</m:t>
                                    </m:r>
                                  </m:e>
                                  <m:sub>
                                    <m:r>
                                      <a:rPr lang="en-IN" sz="2000" i="1">
                                        <a:latin typeface="Cambria Math" panose="02040503050406030204" pitchFamily="18" charset="0"/>
                                      </a:rPr>
                                      <m:t>𝑖</m:t>
                                    </m:r>
                                  </m:sub>
                                </m:sSub>
                                <m:r>
                                  <a:rPr lang="en-IN" sz="2000" i="1">
                                    <a:latin typeface="Cambria Math" panose="02040503050406030204" pitchFamily="18" charset="0"/>
                                  </a:rPr>
                                  <m:t>−</m:t>
                                </m:r>
                                <m:sSub>
                                  <m:sSubPr>
                                    <m:ctrlPr>
                                      <a:rPr lang="en-IN" sz="2000" i="1">
                                        <a:latin typeface="Cambria Math" panose="02040503050406030204" pitchFamily="18" charset="0"/>
                                      </a:rPr>
                                    </m:ctrlPr>
                                  </m:sSubPr>
                                  <m:e>
                                    <m:r>
                                      <a:rPr lang="en-IN" sz="2000" i="1">
                                        <a:latin typeface="Cambria Math" panose="02040503050406030204" pitchFamily="18" charset="0"/>
                                      </a:rPr>
                                      <m:t>𝑀𝑅</m:t>
                                    </m:r>
                                  </m:e>
                                  <m:sub>
                                    <m:r>
                                      <a:rPr lang="en-IN" sz="2000" i="1">
                                        <a:latin typeface="Cambria Math" panose="02040503050406030204" pitchFamily="18" charset="0"/>
                                      </a:rPr>
                                      <m:t>𝑒𝑥𝑝𝑡</m:t>
                                    </m:r>
                                    <m:r>
                                      <a:rPr lang="en-IN" sz="2000" i="1">
                                        <a:latin typeface="Cambria Math" panose="02040503050406030204" pitchFamily="18" charset="0"/>
                                      </a:rPr>
                                      <m:t>,</m:t>
                                    </m:r>
                                    <m:r>
                                      <a:rPr lang="en-IN" sz="2000" i="1">
                                        <a:latin typeface="Cambria Math" panose="02040503050406030204" pitchFamily="18" charset="0"/>
                                      </a:rPr>
                                      <m:t>𝑖</m:t>
                                    </m:r>
                                  </m:sub>
                                </m:sSub>
                              </m:e>
                            </m:nary>
                          </m:e>
                        </m:nary>
                      </m:num>
                      <m:den>
                        <m:rad>
                          <m:radPr>
                            <m:degHide m:val="on"/>
                            <m:ctrlPr>
                              <a:rPr lang="en-IN" sz="2000" i="1">
                                <a:latin typeface="Cambria Math" panose="02040503050406030204" pitchFamily="18" charset="0"/>
                              </a:rPr>
                            </m:ctrlPr>
                          </m:radPr>
                          <m:deg/>
                          <m:e>
                            <m:sSup>
                              <m:sSupPr>
                                <m:ctrlPr>
                                  <a:rPr lang="en-IN" sz="2000" i="1">
                                    <a:latin typeface="Cambria Math" panose="02040503050406030204" pitchFamily="18" charset="0"/>
                                  </a:rPr>
                                </m:ctrlPr>
                              </m:sSupPr>
                              <m:e>
                                <m:r>
                                  <a:rPr lang="en-IN" sz="2000" i="1">
                                    <a:latin typeface="Cambria Math" panose="02040503050406030204" pitchFamily="18" charset="0"/>
                                  </a:rPr>
                                  <m:t>[(</m:t>
                                </m:r>
                                <m:nary>
                                  <m:naryPr>
                                    <m:chr m:val="∑"/>
                                    <m:limLoc m:val="undOvr"/>
                                    <m:ctrlPr>
                                      <a:rPr lang="en-IN" sz="2000" i="1">
                                        <a:latin typeface="Cambria Math" panose="02040503050406030204" pitchFamily="18" charset="0"/>
                                      </a:rPr>
                                    </m:ctrlPr>
                                  </m:naryPr>
                                  <m:sub>
                                    <m:r>
                                      <a:rPr lang="en-IN" sz="2000" i="1">
                                        <a:latin typeface="Cambria Math" panose="02040503050406030204" pitchFamily="18" charset="0"/>
                                      </a:rPr>
                                      <m:t>𝑖</m:t>
                                    </m:r>
                                    <m:r>
                                      <a:rPr lang="en-IN" sz="2000" i="1">
                                        <a:latin typeface="Cambria Math" panose="02040503050406030204" pitchFamily="18" charset="0"/>
                                      </a:rPr>
                                      <m:t>=1</m:t>
                                    </m:r>
                                  </m:sub>
                                  <m:sup>
                                    <m:r>
                                      <a:rPr lang="en-IN" sz="2000" i="1">
                                        <a:latin typeface="Cambria Math" panose="02040503050406030204" pitchFamily="18" charset="0"/>
                                      </a:rPr>
                                      <m:t>𝑁</m:t>
                                    </m:r>
                                  </m:sup>
                                  <m:e>
                                    <m:sSub>
                                      <m:sSubPr>
                                        <m:ctrlPr>
                                          <a:rPr lang="en-IN" sz="2000" i="1">
                                            <a:latin typeface="Cambria Math" panose="02040503050406030204" pitchFamily="18" charset="0"/>
                                          </a:rPr>
                                        </m:ctrlPr>
                                      </m:sSubPr>
                                      <m:e>
                                        <m:r>
                                          <a:rPr lang="en-IN" sz="2000" i="1">
                                            <a:latin typeface="Cambria Math" panose="02040503050406030204" pitchFamily="18" charset="0"/>
                                          </a:rPr>
                                          <m:t>𝑀𝑅</m:t>
                                        </m:r>
                                      </m:e>
                                      <m:sub>
                                        <m:r>
                                          <a:rPr lang="en-IN" sz="2000" i="1">
                                            <a:latin typeface="Cambria Math" panose="02040503050406030204" pitchFamily="18" charset="0"/>
                                          </a:rPr>
                                          <m:t>𝑖</m:t>
                                        </m:r>
                                      </m:sub>
                                    </m:sSub>
                                    <m:r>
                                      <a:rPr lang="en-IN" sz="2000" i="1">
                                        <a:latin typeface="Cambria Math" panose="02040503050406030204" pitchFamily="18" charset="0"/>
                                      </a:rPr>
                                      <m:t>−</m:t>
                                    </m:r>
                                    <m:sSub>
                                      <m:sSubPr>
                                        <m:ctrlPr>
                                          <a:rPr lang="en-IN" sz="2000" i="1">
                                            <a:latin typeface="Cambria Math" panose="02040503050406030204" pitchFamily="18" charset="0"/>
                                          </a:rPr>
                                        </m:ctrlPr>
                                      </m:sSubPr>
                                      <m:e>
                                        <m:r>
                                          <a:rPr lang="en-IN" sz="2000" i="1">
                                            <a:latin typeface="Cambria Math" panose="02040503050406030204" pitchFamily="18" charset="0"/>
                                          </a:rPr>
                                          <m:t>𝑀𝑅</m:t>
                                        </m:r>
                                      </m:e>
                                      <m:sub>
                                        <m:r>
                                          <a:rPr lang="en-IN" sz="2000" i="1">
                                            <a:latin typeface="Cambria Math" panose="02040503050406030204" pitchFamily="18" charset="0"/>
                                          </a:rPr>
                                          <m:t>𝑝𝑟𝑒</m:t>
                                        </m:r>
                                        <m:r>
                                          <a:rPr lang="en-IN" sz="2000" i="1">
                                            <a:latin typeface="Cambria Math" panose="02040503050406030204" pitchFamily="18" charset="0"/>
                                          </a:rPr>
                                          <m:t>,</m:t>
                                        </m:r>
                                        <m:r>
                                          <a:rPr lang="en-IN" sz="2000" i="1">
                                            <a:latin typeface="Cambria Math" panose="02040503050406030204" pitchFamily="18" charset="0"/>
                                          </a:rPr>
                                          <m:t>𝑖</m:t>
                                        </m:r>
                                      </m:sub>
                                    </m:sSub>
                                    <m:r>
                                      <a:rPr lang="en-IN" sz="2000" i="1">
                                        <a:latin typeface="Cambria Math" panose="02040503050406030204" pitchFamily="18" charset="0"/>
                                      </a:rPr>
                                      <m:t>)</m:t>
                                    </m:r>
                                  </m:e>
                                </m:nary>
                              </m:e>
                              <m:sup>
                                <m:r>
                                  <a:rPr lang="en-IN" sz="2000" i="1">
                                    <a:latin typeface="Cambria Math" panose="02040503050406030204" pitchFamily="18" charset="0"/>
                                  </a:rPr>
                                  <m:t>2</m:t>
                                </m:r>
                              </m:sup>
                            </m:sSup>
                            <m:r>
                              <a:rPr lang="en-IN" sz="2000" i="1">
                                <a:latin typeface="Cambria Math" panose="02040503050406030204" pitchFamily="18" charset="0"/>
                              </a:rPr>
                              <m:t>].[</m:t>
                            </m:r>
                          </m:e>
                        </m:rad>
                        <m:sSup>
                          <m:sSupPr>
                            <m:ctrlPr>
                              <a:rPr lang="en-IN" sz="2000" i="1">
                                <a:latin typeface="Cambria Math" panose="02040503050406030204" pitchFamily="18" charset="0"/>
                              </a:rPr>
                            </m:ctrlPr>
                          </m:sSupPr>
                          <m:e>
                            <m:r>
                              <a:rPr lang="en-IN" sz="2000" i="1">
                                <a:latin typeface="Cambria Math" panose="02040503050406030204" pitchFamily="18" charset="0"/>
                              </a:rPr>
                              <m:t>(</m:t>
                            </m:r>
                            <m:nary>
                              <m:naryPr>
                                <m:chr m:val="∑"/>
                                <m:limLoc m:val="undOvr"/>
                                <m:ctrlPr>
                                  <a:rPr lang="en-IN" sz="2000" i="1">
                                    <a:latin typeface="Cambria Math" panose="02040503050406030204" pitchFamily="18" charset="0"/>
                                  </a:rPr>
                                </m:ctrlPr>
                              </m:naryPr>
                              <m:sub>
                                <m:r>
                                  <a:rPr lang="en-IN" sz="2000" i="1">
                                    <a:latin typeface="Cambria Math" panose="02040503050406030204" pitchFamily="18" charset="0"/>
                                  </a:rPr>
                                  <m:t>𝑖</m:t>
                                </m:r>
                                <m:r>
                                  <a:rPr lang="en-IN" sz="2000" i="1">
                                    <a:latin typeface="Cambria Math" panose="02040503050406030204" pitchFamily="18" charset="0"/>
                                  </a:rPr>
                                  <m:t>=1</m:t>
                                </m:r>
                              </m:sub>
                              <m:sup>
                                <m:r>
                                  <a:rPr lang="en-IN" sz="2000" i="1">
                                    <a:latin typeface="Cambria Math" panose="02040503050406030204" pitchFamily="18" charset="0"/>
                                  </a:rPr>
                                  <m:t>𝑁</m:t>
                                </m:r>
                              </m:sup>
                              <m:e>
                                <m:sSub>
                                  <m:sSubPr>
                                    <m:ctrlPr>
                                      <a:rPr lang="en-IN" sz="2000" i="1">
                                        <a:latin typeface="Cambria Math" panose="02040503050406030204" pitchFamily="18" charset="0"/>
                                      </a:rPr>
                                    </m:ctrlPr>
                                  </m:sSubPr>
                                  <m:e>
                                    <m:r>
                                      <a:rPr lang="en-IN" sz="2000" i="1">
                                        <a:latin typeface="Cambria Math" panose="02040503050406030204" pitchFamily="18" charset="0"/>
                                      </a:rPr>
                                      <m:t>𝑀𝑅</m:t>
                                    </m:r>
                                  </m:e>
                                  <m:sub>
                                    <m:r>
                                      <a:rPr lang="en-IN" sz="2000" i="1">
                                        <a:latin typeface="Cambria Math" panose="02040503050406030204" pitchFamily="18" charset="0"/>
                                      </a:rPr>
                                      <m:t>𝑖</m:t>
                                    </m:r>
                                  </m:sub>
                                </m:sSub>
                                <m:r>
                                  <a:rPr lang="en-IN" sz="2000" i="1">
                                    <a:latin typeface="Cambria Math" panose="02040503050406030204" pitchFamily="18" charset="0"/>
                                  </a:rPr>
                                  <m:t>−</m:t>
                                </m:r>
                                <m:sSub>
                                  <m:sSubPr>
                                    <m:ctrlPr>
                                      <a:rPr lang="en-IN" sz="2000" i="1">
                                        <a:latin typeface="Cambria Math" panose="02040503050406030204" pitchFamily="18" charset="0"/>
                                      </a:rPr>
                                    </m:ctrlPr>
                                  </m:sSubPr>
                                  <m:e>
                                    <m:r>
                                      <a:rPr lang="en-IN" sz="2000" i="1">
                                        <a:latin typeface="Cambria Math" panose="02040503050406030204" pitchFamily="18" charset="0"/>
                                      </a:rPr>
                                      <m:t>𝑀𝑅</m:t>
                                    </m:r>
                                  </m:e>
                                  <m:sub>
                                    <m:r>
                                      <a:rPr lang="en-IN" sz="2000" i="1">
                                        <a:latin typeface="Cambria Math" panose="02040503050406030204" pitchFamily="18" charset="0"/>
                                      </a:rPr>
                                      <m:t>𝑝𝑟𝑒</m:t>
                                    </m:r>
                                    <m:r>
                                      <a:rPr lang="en-IN" sz="2000" i="1">
                                        <a:latin typeface="Cambria Math" panose="02040503050406030204" pitchFamily="18" charset="0"/>
                                      </a:rPr>
                                      <m:t>,</m:t>
                                    </m:r>
                                    <m:r>
                                      <a:rPr lang="en-IN" sz="2000" i="1">
                                        <a:latin typeface="Cambria Math" panose="02040503050406030204" pitchFamily="18" charset="0"/>
                                      </a:rPr>
                                      <m:t>𝑖</m:t>
                                    </m:r>
                                  </m:sub>
                                </m:sSub>
                                <m:r>
                                  <a:rPr lang="en-IN" sz="2000" i="1">
                                    <a:latin typeface="Cambria Math" panose="02040503050406030204" pitchFamily="18" charset="0"/>
                                  </a:rPr>
                                  <m:t>)</m:t>
                                </m:r>
                              </m:e>
                            </m:nary>
                          </m:e>
                          <m:sup>
                            <m:r>
                              <a:rPr lang="en-IN" sz="2000" i="1">
                                <a:latin typeface="Cambria Math" panose="02040503050406030204" pitchFamily="18" charset="0"/>
                              </a:rPr>
                              <m:t>2</m:t>
                            </m:r>
                          </m:sup>
                        </m:sSup>
                        <m:r>
                          <a:rPr lang="en-IN" sz="2000" i="1">
                            <a:latin typeface="Cambria Math" panose="02040503050406030204" pitchFamily="18" charset="0"/>
                          </a:rPr>
                          <m:t>]</m:t>
                        </m:r>
                      </m:den>
                    </m:f>
                  </m:oMath>
                </a14:m>
                <a:endParaRPr lang="en-IN" sz="2000" dirty="0">
                  <a:latin typeface="Times New Roman" panose="02020603050405020304" pitchFamily="18" charset="0"/>
                  <a:cs typeface="Times New Roman" panose="02020603050405020304" pitchFamily="18" charset="0"/>
                </a:endParaRPr>
              </a:p>
              <a:p>
                <a:endParaRPr lang="en-IN" sz="2000" dirty="0">
                  <a:latin typeface="Times New Roman" panose="02020603050405020304" pitchFamily="18" charset="0"/>
                  <a:cs typeface="Times New Roman" panose="02020603050405020304" pitchFamily="18" charset="0"/>
                </a:endParaRPr>
              </a:p>
              <a:p>
                <a14:m>
                  <m:oMath xmlns:m="http://schemas.openxmlformats.org/officeDocument/2006/math">
                    <m:sSup>
                      <m:sSupPr>
                        <m:ctrlPr>
                          <a:rPr lang="en-IN" sz="2000" i="1">
                            <a:latin typeface="Cambria Math" panose="02040503050406030204" pitchFamily="18" charset="0"/>
                          </a:rPr>
                        </m:ctrlPr>
                      </m:sSupPr>
                      <m:e>
                        <m:r>
                          <a:rPr lang="en-IN" sz="2000" i="1">
                            <a:latin typeface="Cambria Math" panose="02040503050406030204" pitchFamily="18" charset="0"/>
                          </a:rPr>
                          <m:t>𝜒</m:t>
                        </m:r>
                      </m:e>
                      <m:sup>
                        <m:r>
                          <a:rPr lang="en-IN" sz="2000" i="1">
                            <a:latin typeface="Cambria Math" panose="02040503050406030204" pitchFamily="18" charset="0"/>
                          </a:rPr>
                          <m:t>2</m:t>
                        </m:r>
                      </m:sup>
                    </m:sSup>
                    <m:r>
                      <a:rPr lang="en-IN" sz="2000" i="1">
                        <a:latin typeface="Cambria Math" panose="02040503050406030204" pitchFamily="18" charset="0"/>
                      </a:rPr>
                      <m:t>=</m:t>
                    </m:r>
                    <m:f>
                      <m:fPr>
                        <m:ctrlPr>
                          <a:rPr lang="en-IN" sz="2000" i="1">
                            <a:latin typeface="Cambria Math" panose="02040503050406030204" pitchFamily="18" charset="0"/>
                          </a:rPr>
                        </m:ctrlPr>
                      </m:fPr>
                      <m:num>
                        <m:nary>
                          <m:naryPr>
                            <m:chr m:val="∑"/>
                            <m:limLoc m:val="undOvr"/>
                            <m:ctrlPr>
                              <a:rPr lang="en-IN" sz="2000" i="1">
                                <a:latin typeface="Cambria Math" panose="02040503050406030204" pitchFamily="18" charset="0"/>
                              </a:rPr>
                            </m:ctrlPr>
                          </m:naryPr>
                          <m:sub>
                            <m:r>
                              <a:rPr lang="en-IN" sz="2000" i="1">
                                <a:latin typeface="Cambria Math" panose="02040503050406030204" pitchFamily="18" charset="0"/>
                              </a:rPr>
                              <m:t>𝑖</m:t>
                            </m:r>
                            <m:r>
                              <a:rPr lang="en-IN" sz="2000" i="1">
                                <a:latin typeface="Cambria Math" panose="02040503050406030204" pitchFamily="18" charset="0"/>
                              </a:rPr>
                              <m:t>=1</m:t>
                            </m:r>
                          </m:sub>
                          <m:sup>
                            <m:r>
                              <a:rPr lang="en-IN" sz="2000" i="1">
                                <a:latin typeface="Cambria Math" panose="02040503050406030204" pitchFamily="18" charset="0"/>
                              </a:rPr>
                              <m:t>𝑁</m:t>
                            </m:r>
                          </m:sup>
                          <m:e>
                            <m:sSup>
                              <m:sSupPr>
                                <m:ctrlPr>
                                  <a:rPr lang="en-IN" sz="2000" i="1">
                                    <a:latin typeface="Cambria Math" panose="02040503050406030204" pitchFamily="18" charset="0"/>
                                  </a:rPr>
                                </m:ctrlPr>
                              </m:sSupPr>
                              <m:e>
                                <m:r>
                                  <a:rPr lang="en-IN" sz="2000" i="1">
                                    <a:latin typeface="Cambria Math" panose="02040503050406030204" pitchFamily="18" charset="0"/>
                                  </a:rPr>
                                  <m:t>(</m:t>
                                </m:r>
                                <m:sSub>
                                  <m:sSubPr>
                                    <m:ctrlPr>
                                      <a:rPr lang="en-IN" sz="2000" i="1">
                                        <a:latin typeface="Cambria Math" panose="02040503050406030204" pitchFamily="18" charset="0"/>
                                      </a:rPr>
                                    </m:ctrlPr>
                                  </m:sSubPr>
                                  <m:e>
                                    <m:r>
                                      <a:rPr lang="en-IN" sz="2000" i="1">
                                        <a:latin typeface="Cambria Math" panose="02040503050406030204" pitchFamily="18" charset="0"/>
                                      </a:rPr>
                                      <m:t>𝑀𝑅</m:t>
                                    </m:r>
                                  </m:e>
                                  <m:sub>
                                    <m:r>
                                      <a:rPr lang="en-IN" sz="2000" i="1">
                                        <a:latin typeface="Cambria Math" panose="02040503050406030204" pitchFamily="18" charset="0"/>
                                      </a:rPr>
                                      <m:t>𝑒𝑥𝑝</m:t>
                                    </m:r>
                                    <m:r>
                                      <a:rPr lang="en-IN" sz="2000" i="1">
                                        <a:latin typeface="Cambria Math" panose="02040503050406030204" pitchFamily="18" charset="0"/>
                                      </a:rPr>
                                      <m:t>,</m:t>
                                    </m:r>
                                    <m:r>
                                      <a:rPr lang="en-IN" sz="2000" i="1">
                                        <a:latin typeface="Cambria Math" panose="02040503050406030204" pitchFamily="18" charset="0"/>
                                      </a:rPr>
                                      <m:t>𝑖</m:t>
                                    </m:r>
                                  </m:sub>
                                </m:sSub>
                                <m:r>
                                  <a:rPr lang="en-IN" sz="2000" i="1">
                                    <a:latin typeface="Cambria Math" panose="02040503050406030204" pitchFamily="18" charset="0"/>
                                  </a:rPr>
                                  <m:t>−</m:t>
                                </m:r>
                                <m:sSub>
                                  <m:sSubPr>
                                    <m:ctrlPr>
                                      <a:rPr lang="en-IN" sz="2000" i="1">
                                        <a:latin typeface="Cambria Math" panose="02040503050406030204" pitchFamily="18" charset="0"/>
                                      </a:rPr>
                                    </m:ctrlPr>
                                  </m:sSubPr>
                                  <m:e>
                                    <m:r>
                                      <a:rPr lang="en-IN" sz="2000" i="1">
                                        <a:latin typeface="Cambria Math" panose="02040503050406030204" pitchFamily="18" charset="0"/>
                                      </a:rPr>
                                      <m:t>𝑀𝑅</m:t>
                                    </m:r>
                                  </m:e>
                                  <m:sub>
                                    <m:r>
                                      <a:rPr lang="en-IN" sz="2000" i="1">
                                        <a:latin typeface="Cambria Math" panose="02040503050406030204" pitchFamily="18" charset="0"/>
                                      </a:rPr>
                                      <m:t>𝑝𝑟𝑒</m:t>
                                    </m:r>
                                    <m:r>
                                      <a:rPr lang="en-IN" sz="2000" i="1">
                                        <a:latin typeface="Cambria Math" panose="02040503050406030204" pitchFamily="18" charset="0"/>
                                      </a:rPr>
                                      <m:t>,</m:t>
                                    </m:r>
                                    <m:r>
                                      <a:rPr lang="en-IN" sz="2000" i="1">
                                        <a:latin typeface="Cambria Math" panose="02040503050406030204" pitchFamily="18" charset="0"/>
                                      </a:rPr>
                                      <m:t>𝑖</m:t>
                                    </m:r>
                                  </m:sub>
                                </m:sSub>
                                <m:r>
                                  <a:rPr lang="en-IN" sz="2000" i="1">
                                    <a:latin typeface="Cambria Math" panose="02040503050406030204" pitchFamily="18" charset="0"/>
                                  </a:rPr>
                                  <m:t>)</m:t>
                                </m:r>
                              </m:e>
                              <m:sup>
                                <m:r>
                                  <a:rPr lang="en-IN" sz="2000" i="1">
                                    <a:latin typeface="Cambria Math" panose="02040503050406030204" pitchFamily="18" charset="0"/>
                                  </a:rPr>
                                  <m:t>2</m:t>
                                </m:r>
                              </m:sup>
                            </m:sSup>
                          </m:e>
                        </m:nary>
                      </m:num>
                      <m:den>
                        <m:r>
                          <a:rPr lang="en-IN" sz="2000" i="1">
                            <a:latin typeface="Cambria Math" panose="02040503050406030204" pitchFamily="18" charset="0"/>
                          </a:rPr>
                          <m:t>𝑁</m:t>
                        </m:r>
                        <m:r>
                          <a:rPr lang="en-IN" sz="2000" i="1">
                            <a:latin typeface="Cambria Math" panose="02040503050406030204" pitchFamily="18" charset="0"/>
                          </a:rPr>
                          <m:t>−</m:t>
                        </m:r>
                        <m:r>
                          <a:rPr lang="en-IN" sz="2000" i="1">
                            <a:latin typeface="Cambria Math" panose="02040503050406030204" pitchFamily="18" charset="0"/>
                          </a:rPr>
                          <m:t>𝑛</m:t>
                        </m:r>
                      </m:den>
                    </m:f>
                  </m:oMath>
                </a14:m>
                <a:endParaRPr lang="en-IN" sz="2000" dirty="0">
                  <a:latin typeface="Times New Roman" panose="02020603050405020304" pitchFamily="18" charset="0"/>
                  <a:cs typeface="Times New Roman" panose="02020603050405020304" pitchFamily="18" charset="0"/>
                </a:endParaRPr>
              </a:p>
              <a:p>
                <a:pPr marL="0" indent="0">
                  <a:buNone/>
                </a:pPr>
                <a:endParaRPr lang="en-IN" sz="2100" dirty="0">
                  <a:latin typeface="Times New Roman" panose="02020603050405020304" pitchFamily="18" charset="0"/>
                  <a:cs typeface="Times New Roman" panose="02020603050405020304" pitchFamily="18" charset="0"/>
                </a:endParaRPr>
              </a:p>
              <a:p>
                <a:pPr marL="0" indent="0">
                  <a:buNone/>
                </a:pPr>
                <a:endParaRPr lang="en-IN" sz="2100" dirty="0">
                  <a:latin typeface="Times New Roman" panose="02020603050405020304" pitchFamily="18" charset="0"/>
                  <a:cs typeface="Times New Roman" panose="02020603050405020304" pitchFamily="18" charset="0"/>
                </a:endParaRPr>
              </a:p>
              <a:p>
                <a:pPr marL="0" indent="0" algn="just">
                  <a:buNone/>
                </a:pPr>
                <a:r>
                  <a:rPr lang="en-IN" sz="1800" dirty="0">
                    <a:latin typeface="Times New Roman" panose="02020603050405020304" pitchFamily="18" charset="0"/>
                    <a:cs typeface="Times New Roman" panose="02020603050405020304" pitchFamily="18" charset="0"/>
                  </a:rPr>
                  <a:t>where </a:t>
                </a:r>
                <a14:m>
                  <m:oMath xmlns:m="http://schemas.openxmlformats.org/officeDocument/2006/math">
                    <m:sSub>
                      <m:sSubPr>
                        <m:ctrlPr>
                          <a:rPr lang="en-IN" sz="1800" i="1">
                            <a:latin typeface="Cambria Math" panose="02040503050406030204" pitchFamily="18" charset="0"/>
                          </a:rPr>
                        </m:ctrlPr>
                      </m:sSubPr>
                      <m:e>
                        <m:r>
                          <a:rPr lang="en-IN" sz="1800" i="1">
                            <a:latin typeface="Cambria Math" panose="02040503050406030204" pitchFamily="18" charset="0"/>
                          </a:rPr>
                          <m:t>𝑀𝑅</m:t>
                        </m:r>
                      </m:e>
                      <m:sub>
                        <m:r>
                          <a:rPr lang="en-IN" sz="1800" i="1">
                            <a:latin typeface="Cambria Math" panose="02040503050406030204" pitchFamily="18" charset="0"/>
                          </a:rPr>
                          <m:t>𝑒𝑥𝑝</m:t>
                        </m:r>
                        <m:r>
                          <a:rPr lang="en-IN" sz="1800" i="1">
                            <a:latin typeface="Cambria Math" panose="02040503050406030204" pitchFamily="18" charset="0"/>
                          </a:rPr>
                          <m:t>,</m:t>
                        </m:r>
                        <m:r>
                          <a:rPr lang="en-IN" sz="1800" i="1">
                            <a:latin typeface="Cambria Math" panose="02040503050406030204" pitchFamily="18" charset="0"/>
                          </a:rPr>
                          <m:t>𝑖</m:t>
                        </m:r>
                      </m:sub>
                    </m:sSub>
                  </m:oMath>
                </a14:m>
                <a:r>
                  <a:rPr lang="en-IN" sz="1800" dirty="0">
                    <a:latin typeface="Times New Roman" panose="02020603050405020304" pitchFamily="18" charset="0"/>
                    <a:cs typeface="Times New Roman" panose="02020603050405020304" pitchFamily="18" charset="0"/>
                  </a:rPr>
                  <a:t> is the </a:t>
                </a:r>
                <a14:m>
                  <m:oMath xmlns:m="http://schemas.openxmlformats.org/officeDocument/2006/math">
                    <m:sSup>
                      <m:sSupPr>
                        <m:ctrlPr>
                          <a:rPr lang="en-IN" sz="1800" i="1" smtClean="0">
                            <a:latin typeface="Cambria Math" panose="02040503050406030204" pitchFamily="18" charset="0"/>
                            <a:cs typeface="Times New Roman" panose="02020603050405020304" pitchFamily="18" charset="0"/>
                          </a:rPr>
                        </m:ctrlPr>
                      </m:sSupPr>
                      <m:e>
                        <m:r>
                          <a:rPr lang="en-US" sz="1800" b="0" i="1" smtClean="0">
                            <a:latin typeface="Cambria Math" panose="02040503050406030204" pitchFamily="18" charset="0"/>
                            <a:cs typeface="Times New Roman" panose="02020603050405020304" pitchFamily="18" charset="0"/>
                          </a:rPr>
                          <m:t>𝑖</m:t>
                        </m:r>
                      </m:e>
                      <m:sup>
                        <m:r>
                          <a:rPr lang="en-US" sz="1800" b="0" i="1" smtClean="0">
                            <a:latin typeface="Cambria Math" panose="02040503050406030204" pitchFamily="18" charset="0"/>
                            <a:cs typeface="Times New Roman" panose="02020603050405020304" pitchFamily="18" charset="0"/>
                          </a:rPr>
                          <m:t>𝑡h</m:t>
                        </m:r>
                      </m:sup>
                    </m:sSup>
                  </m:oMath>
                </a14:m>
                <a:r>
                  <a:rPr lang="en-IN" sz="1800" dirty="0">
                    <a:latin typeface="Times New Roman" panose="02020603050405020304" pitchFamily="18" charset="0"/>
                    <a:cs typeface="Times New Roman" panose="02020603050405020304" pitchFamily="18" charset="0"/>
                  </a:rPr>
                  <a:t> experimentally observed moisture ratio, </a:t>
                </a:r>
                <a14:m>
                  <m:oMath xmlns:m="http://schemas.openxmlformats.org/officeDocument/2006/math">
                    <m:sSub>
                      <m:sSubPr>
                        <m:ctrlPr>
                          <a:rPr lang="en-IN" sz="1800" i="1">
                            <a:latin typeface="Cambria Math" panose="02040503050406030204" pitchFamily="18" charset="0"/>
                          </a:rPr>
                        </m:ctrlPr>
                      </m:sSubPr>
                      <m:e>
                        <m:r>
                          <a:rPr lang="en-IN" sz="1800" i="1">
                            <a:latin typeface="Cambria Math" panose="02040503050406030204" pitchFamily="18" charset="0"/>
                          </a:rPr>
                          <m:t>𝑀𝑅</m:t>
                        </m:r>
                      </m:e>
                      <m:sub>
                        <m:r>
                          <a:rPr lang="en-IN" sz="1800" i="1">
                            <a:latin typeface="Cambria Math" panose="02040503050406030204" pitchFamily="18" charset="0"/>
                          </a:rPr>
                          <m:t>𝑝𝑟𝑒</m:t>
                        </m:r>
                        <m:r>
                          <a:rPr lang="en-IN" sz="1800" i="1">
                            <a:latin typeface="Cambria Math" panose="02040503050406030204" pitchFamily="18" charset="0"/>
                          </a:rPr>
                          <m:t>,</m:t>
                        </m:r>
                        <m:r>
                          <a:rPr lang="en-IN" sz="1800" i="1">
                            <a:latin typeface="Cambria Math" panose="02040503050406030204" pitchFamily="18" charset="0"/>
                          </a:rPr>
                          <m:t>𝑖</m:t>
                        </m:r>
                      </m:sub>
                    </m:sSub>
                  </m:oMath>
                </a14:m>
                <a:r>
                  <a:rPr lang="en-IN" sz="1800" dirty="0">
                    <a:latin typeface="Times New Roman" panose="02020603050405020304" pitchFamily="18" charset="0"/>
                    <a:cs typeface="Times New Roman" panose="02020603050405020304" pitchFamily="18" charset="0"/>
                  </a:rPr>
                  <a:t>the</a:t>
                </a:r>
                <a:r>
                  <a:rPr lang="en-IN" sz="1800" dirty="0">
                    <a:cs typeface="Times New Roman" panose="02020603050405020304" pitchFamily="18" charset="0"/>
                  </a:rPr>
                  <a:t> </a:t>
                </a:r>
                <a14:m>
                  <m:oMath xmlns:m="http://schemas.openxmlformats.org/officeDocument/2006/math">
                    <m:sSup>
                      <m:sSupPr>
                        <m:ctrlPr>
                          <a:rPr lang="en-IN" sz="1800" i="1">
                            <a:latin typeface="Cambria Math" panose="02040503050406030204" pitchFamily="18" charset="0"/>
                            <a:cs typeface="Times New Roman" panose="02020603050405020304" pitchFamily="18" charset="0"/>
                          </a:rPr>
                        </m:ctrlPr>
                      </m:sSupPr>
                      <m:e>
                        <m:r>
                          <a:rPr lang="en-US" sz="1800" i="1">
                            <a:latin typeface="Cambria Math" panose="02040503050406030204" pitchFamily="18" charset="0"/>
                            <a:cs typeface="Times New Roman" panose="02020603050405020304" pitchFamily="18" charset="0"/>
                          </a:rPr>
                          <m:t>𝑖</m:t>
                        </m:r>
                      </m:e>
                      <m:sup>
                        <m:r>
                          <a:rPr lang="en-US" sz="1800" i="1">
                            <a:latin typeface="Cambria Math" panose="02040503050406030204" pitchFamily="18" charset="0"/>
                            <a:cs typeface="Times New Roman" panose="02020603050405020304" pitchFamily="18" charset="0"/>
                          </a:rPr>
                          <m:t>𝑡h</m:t>
                        </m:r>
                      </m:sup>
                    </m:sSup>
                  </m:oMath>
                </a14:m>
                <a:r>
                  <a:rPr lang="en-IN" sz="1800" dirty="0">
                    <a:latin typeface="Times New Roman" panose="02020603050405020304" pitchFamily="18" charset="0"/>
                    <a:cs typeface="Times New Roman" panose="02020603050405020304" pitchFamily="18" charset="0"/>
                  </a:rPr>
                  <a:t> predicted moisture ratio, N the number of observations and n is the number constants.</a:t>
                </a:r>
              </a:p>
              <a:p>
                <a:pPr marL="0" indent="0">
                  <a:buNone/>
                </a:pPr>
                <a:endParaRPr lang="en-IN" dirty="0"/>
              </a:p>
            </p:txBody>
          </p:sp>
        </mc:Choice>
        <mc:Fallback xmlns="">
          <p:sp>
            <p:nvSpPr>
              <p:cNvPr id="3" name="Content Placeholder 2">
                <a:extLst/>
              </p:cNvPr>
              <p:cNvSpPr>
                <a:spLocks noGrp="1" noRot="1" noChangeAspect="1" noMove="1" noResize="1" noEditPoints="1" noAdjustHandles="1" noChangeArrowheads="1" noChangeShapeType="1" noTextEdit="1"/>
              </p:cNvSpPr>
              <p:nvPr>
                <p:ph idx="1"/>
              </p:nvPr>
            </p:nvSpPr>
            <p:spPr>
              <a:xfrm>
                <a:off x="457200" y="1340768"/>
                <a:ext cx="8229600" cy="4785395"/>
              </a:xfrm>
              <a:blipFill>
                <a:blip r:embed="rId2"/>
                <a:stretch>
                  <a:fillRect l="-667"/>
                </a:stretch>
              </a:blipFill>
            </p:spPr>
            <p:txBody>
              <a:bodyPr/>
              <a:lstStyle/>
              <a:p>
                <a:r>
                  <a:rPr lang="en-IN">
                    <a:noFill/>
                  </a:rPr>
                  <a:t> </a:t>
                </a:r>
              </a:p>
            </p:txBody>
          </p:sp>
        </mc:Fallback>
      </mc:AlternateContent>
      <p:sp>
        <p:nvSpPr>
          <p:cNvPr id="4" name="Rectangle 3"/>
          <p:cNvSpPr/>
          <p:nvPr/>
        </p:nvSpPr>
        <p:spPr>
          <a:xfrm>
            <a:off x="7653695" y="1484784"/>
            <a:ext cx="1094769" cy="390684"/>
          </a:xfrm>
          <a:prstGeom prst="rect">
            <a:avLst/>
          </a:prstGeom>
        </p:spPr>
        <p:txBody>
          <a:bodyPr wrap="square">
            <a:spAutoFit/>
          </a:bodyPr>
          <a:lstStyle/>
          <a:p>
            <a:pPr>
              <a:lnSpc>
                <a:spcPct val="115000"/>
              </a:lnSpc>
              <a:spcAft>
                <a:spcPts val="1000"/>
              </a:spcAft>
            </a:pPr>
            <a:r>
              <a:rPr lang="en-IN"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(2)  [7]</a:t>
            </a:r>
            <a:endParaRPr lang="en-IN" dirty="0">
              <a:latin typeface="Calibri" panose="020F0502020204030204" pitchFamily="34" charset="0"/>
              <a:ea typeface="Calibri" panose="020F0502020204030204" pitchFamily="34" charset="0"/>
              <a:cs typeface="Times New Roman" panose="02020603050405020304" pitchFamily="18" charset="0"/>
            </a:endParaRPr>
          </a:p>
        </p:txBody>
      </p:sp>
      <p:sp>
        <p:nvSpPr>
          <p:cNvPr id="5" name="Rectangle 4"/>
          <p:cNvSpPr/>
          <p:nvPr/>
        </p:nvSpPr>
        <p:spPr>
          <a:xfrm>
            <a:off x="7638518" y="3686388"/>
            <a:ext cx="1154419" cy="390684"/>
          </a:xfrm>
          <a:prstGeom prst="rect">
            <a:avLst/>
          </a:prstGeom>
        </p:spPr>
        <p:txBody>
          <a:bodyPr wrap="square">
            <a:spAutoFit/>
          </a:bodyPr>
          <a:lstStyle/>
          <a:p>
            <a:pPr>
              <a:lnSpc>
                <a:spcPct val="115000"/>
              </a:lnSpc>
              <a:spcAft>
                <a:spcPts val="1000"/>
              </a:spcAft>
            </a:pPr>
            <a:r>
              <a:rPr lang="en-IN"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(4)  [7]</a:t>
            </a:r>
            <a:endParaRPr lang="en-IN"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Rectangle 5"/>
          <p:cNvSpPr/>
          <p:nvPr/>
        </p:nvSpPr>
        <p:spPr>
          <a:xfrm>
            <a:off x="7643063" y="2564904"/>
            <a:ext cx="1196602" cy="390684"/>
          </a:xfrm>
          <a:prstGeom prst="rect">
            <a:avLst/>
          </a:prstGeom>
        </p:spPr>
        <p:txBody>
          <a:bodyPr wrap="square">
            <a:spAutoFit/>
          </a:bodyPr>
          <a:lstStyle/>
          <a:p>
            <a:pPr>
              <a:lnSpc>
                <a:spcPct val="115000"/>
              </a:lnSpc>
              <a:spcAft>
                <a:spcPts val="1000"/>
              </a:spcAft>
            </a:pPr>
            <a:r>
              <a:rPr lang="en-IN"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(3)  [7]</a:t>
            </a:r>
            <a:endParaRPr lang="en-IN" dirty="0">
              <a:latin typeface="Calibri" panose="020F0502020204030204" pitchFamily="34" charset="0"/>
              <a:ea typeface="Calibri" panose="020F0502020204030204" pitchFamily="34" charset="0"/>
              <a:cs typeface="Times New Roman" panose="02020603050405020304" pitchFamily="18" charset="0"/>
            </a:endParaRPr>
          </a:p>
        </p:txBody>
      </p:sp>
      <p:sp>
        <p:nvSpPr>
          <p:cNvPr id="8" name="Slide Number Placeholder 7"/>
          <p:cNvSpPr>
            <a:spLocks noGrp="1"/>
          </p:cNvSpPr>
          <p:nvPr>
            <p:ph type="sldNum" sz="quarter" idx="12"/>
          </p:nvPr>
        </p:nvSpPr>
        <p:spPr/>
        <p:txBody>
          <a:bodyPr/>
          <a:lstStyle/>
          <a:p>
            <a:fld id="{D3757EA9-4275-4111-ADD3-061D6FD466D7}" type="slidenum">
              <a:rPr lang="en-IN" smtClean="0"/>
              <a:t>21</a:t>
            </a:fld>
            <a:endParaRPr lang="en-IN"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nvGraphicFramePr>
        <p:xfrm>
          <a:off x="2868491" y="3277333"/>
          <a:ext cx="4352290" cy="2027502"/>
        </p:xfrm>
        <a:graphic>
          <a:graphicData uri="http://schemas.openxmlformats.org/drawingml/2006/table">
            <a:tbl>
              <a:tblPr>
                <a:tableStyleId>{5C22544A-7EE6-4342-B048-85BDC9FD1C3A}</a:tableStyleId>
              </a:tblPr>
              <a:tblGrid>
                <a:gridCol w="715010">
                  <a:extLst>
                    <a:ext uri="{9D8B030D-6E8A-4147-A177-3AD203B41FA5}">
                      <a16:colId xmlns:a16="http://schemas.microsoft.com/office/drawing/2014/main" val="20000"/>
                    </a:ext>
                  </a:extLst>
                </a:gridCol>
                <a:gridCol w="775335">
                  <a:extLst>
                    <a:ext uri="{9D8B030D-6E8A-4147-A177-3AD203B41FA5}">
                      <a16:colId xmlns:a16="http://schemas.microsoft.com/office/drawing/2014/main" val="20001"/>
                    </a:ext>
                  </a:extLst>
                </a:gridCol>
                <a:gridCol w="715010">
                  <a:extLst>
                    <a:ext uri="{9D8B030D-6E8A-4147-A177-3AD203B41FA5}">
                      <a16:colId xmlns:a16="http://schemas.microsoft.com/office/drawing/2014/main" val="20002"/>
                    </a:ext>
                  </a:extLst>
                </a:gridCol>
                <a:gridCol w="716280">
                  <a:extLst>
                    <a:ext uri="{9D8B030D-6E8A-4147-A177-3AD203B41FA5}">
                      <a16:colId xmlns:a16="http://schemas.microsoft.com/office/drawing/2014/main" val="20003"/>
                    </a:ext>
                  </a:extLst>
                </a:gridCol>
                <a:gridCol w="715010">
                  <a:extLst>
                    <a:ext uri="{9D8B030D-6E8A-4147-A177-3AD203B41FA5}">
                      <a16:colId xmlns:a16="http://schemas.microsoft.com/office/drawing/2014/main" val="20004"/>
                    </a:ext>
                  </a:extLst>
                </a:gridCol>
                <a:gridCol w="715645">
                  <a:extLst>
                    <a:ext uri="{9D8B030D-6E8A-4147-A177-3AD203B41FA5}">
                      <a16:colId xmlns:a16="http://schemas.microsoft.com/office/drawing/2014/main" val="20005"/>
                    </a:ext>
                  </a:extLst>
                </a:gridCol>
              </a:tblGrid>
              <a:tr h="0">
                <a:tc rowSpan="2">
                  <a:txBody>
                    <a:bodyPr/>
                    <a:lstStyle/>
                    <a:p>
                      <a:pPr algn="ctr" rtl="0" fontAlgn="ctr"/>
                      <a:r>
                        <a:rPr lang="en-IN" sz="900" u="none" strike="noStrike" dirty="0">
                          <a:solidFill>
                            <a:schemeClr val="bg1"/>
                          </a:solidFill>
                          <a:effectLst/>
                        </a:rPr>
                        <a:t>MODEL NUMBER</a:t>
                      </a:r>
                      <a:endParaRPr lang="en-IN" sz="900" b="1" i="0" u="none" strike="noStrike" dirty="0">
                        <a:solidFill>
                          <a:schemeClr val="bg1"/>
                        </a:solidFill>
                        <a:effectLst/>
                        <a:latin typeface="Calibri" panose="020F0502020204030204" pitchFamily="34" charset="0"/>
                      </a:endParaRPr>
                    </a:p>
                  </a:txBody>
                  <a:tcPr marL="4392" marR="4392" marT="4392" marB="0" anchor="ctr">
                    <a:solidFill>
                      <a:schemeClr val="accent5">
                        <a:lumMod val="75000"/>
                      </a:schemeClr>
                    </a:solidFill>
                  </a:tcPr>
                </a:tc>
                <a:tc rowSpan="2">
                  <a:txBody>
                    <a:bodyPr/>
                    <a:lstStyle/>
                    <a:p>
                      <a:pPr algn="ctr" rtl="0" fontAlgn="ctr"/>
                      <a:r>
                        <a:rPr lang="en-IN" sz="900" u="none" strike="noStrike" dirty="0">
                          <a:solidFill>
                            <a:schemeClr val="bg1"/>
                          </a:solidFill>
                          <a:effectLst/>
                        </a:rPr>
                        <a:t>MODEL NAME</a:t>
                      </a:r>
                      <a:endParaRPr lang="en-IN" sz="900" b="1" i="0" u="none" strike="noStrike" dirty="0">
                        <a:solidFill>
                          <a:schemeClr val="bg1"/>
                        </a:solidFill>
                        <a:effectLst/>
                        <a:latin typeface="Calibri" panose="020F0502020204030204" pitchFamily="34" charset="0"/>
                      </a:endParaRPr>
                    </a:p>
                  </a:txBody>
                  <a:tcPr marL="4392" marR="4392" marT="4392" marB="0" anchor="ctr">
                    <a:solidFill>
                      <a:schemeClr val="accent5">
                        <a:lumMod val="75000"/>
                      </a:schemeClr>
                    </a:solidFill>
                  </a:tcPr>
                </a:tc>
                <a:tc gridSpan="4">
                  <a:txBody>
                    <a:bodyPr/>
                    <a:lstStyle/>
                    <a:p>
                      <a:pPr algn="ctr" fontAlgn="b"/>
                      <a:r>
                        <a:rPr lang="en-IN" sz="600" u="none" strike="noStrike" dirty="0">
                          <a:solidFill>
                            <a:schemeClr val="bg1"/>
                          </a:solidFill>
                          <a:effectLst/>
                        </a:rPr>
                        <a:t>ACTUAL RESULTS </a:t>
                      </a:r>
                      <a:endParaRPr lang="en-IN" sz="600" b="1" i="0" u="none" strike="noStrike" dirty="0">
                        <a:solidFill>
                          <a:schemeClr val="bg1"/>
                        </a:solidFill>
                        <a:effectLst/>
                        <a:latin typeface="Calibri" panose="020F0502020204030204" pitchFamily="34" charset="0"/>
                      </a:endParaRPr>
                    </a:p>
                  </a:txBody>
                  <a:tcPr marL="4392" marR="4392" marT="4392" marB="0" anchor="b">
                    <a:solidFill>
                      <a:schemeClr val="accent5">
                        <a:lumMod val="75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278765">
                <a:tc vMerge="1">
                  <a:txBody>
                    <a:bodyPr/>
                    <a:lstStyle/>
                    <a:p>
                      <a:endParaRPr lang="en-US"/>
                    </a:p>
                  </a:txBody>
                  <a:tcPr/>
                </a:tc>
                <a:tc vMerge="1">
                  <a:txBody>
                    <a:bodyPr/>
                    <a:lstStyle/>
                    <a:p>
                      <a:endParaRPr lang="en-US"/>
                    </a:p>
                  </a:txBody>
                  <a:tcPr/>
                </a:tc>
                <a:tc>
                  <a:txBody>
                    <a:bodyPr/>
                    <a:lstStyle/>
                    <a:p>
                      <a:pPr algn="ctr" rtl="0" fontAlgn="ctr"/>
                      <a:r>
                        <a:rPr lang="en-IN" sz="900" u="none" strike="noStrike" dirty="0">
                          <a:solidFill>
                            <a:schemeClr val="bg1"/>
                          </a:solidFill>
                          <a:effectLst/>
                        </a:rPr>
                        <a:t>MODEL CONSTANTS</a:t>
                      </a:r>
                      <a:endParaRPr lang="en-IN" sz="900" b="1" i="0" u="none" strike="noStrike" dirty="0">
                        <a:solidFill>
                          <a:schemeClr val="bg1"/>
                        </a:solidFill>
                        <a:effectLst/>
                        <a:latin typeface="Calibri" panose="020F0502020204030204" pitchFamily="34" charset="0"/>
                      </a:endParaRPr>
                    </a:p>
                  </a:txBody>
                  <a:tcPr marL="4392" marR="4392" marT="4392" marB="0" anchor="ctr">
                    <a:solidFill>
                      <a:schemeClr val="accent5">
                        <a:lumMod val="75000"/>
                      </a:schemeClr>
                    </a:solidFill>
                  </a:tcPr>
                </a:tc>
                <a:tc>
                  <a:txBody>
                    <a:bodyPr/>
                    <a:lstStyle/>
                    <a:p>
                      <a:pPr algn="ctr" rtl="0" fontAlgn="ctr"/>
                      <a:r>
                        <a:rPr lang="en-IN" sz="900" u="none" strike="noStrike" dirty="0">
                          <a:solidFill>
                            <a:schemeClr val="bg1"/>
                          </a:solidFill>
                          <a:effectLst/>
                        </a:rPr>
                        <a:t>R</a:t>
                      </a:r>
                      <a:endParaRPr lang="en-IN" sz="900" b="1" i="0" u="none" strike="noStrike" dirty="0">
                        <a:solidFill>
                          <a:schemeClr val="bg1"/>
                        </a:solidFill>
                        <a:effectLst/>
                        <a:latin typeface="Calibri" panose="020F0502020204030204" pitchFamily="34" charset="0"/>
                      </a:endParaRPr>
                    </a:p>
                  </a:txBody>
                  <a:tcPr marL="4392" marR="4392" marT="4392" marB="0" anchor="ctr">
                    <a:solidFill>
                      <a:schemeClr val="accent5">
                        <a:lumMod val="75000"/>
                      </a:schemeClr>
                    </a:solidFill>
                  </a:tcPr>
                </a:tc>
                <a:tc>
                  <a:txBody>
                    <a:bodyPr/>
                    <a:lstStyle/>
                    <a:p>
                      <a:pPr algn="ctr" rtl="0" fontAlgn="ctr"/>
                      <a:r>
                        <a:rPr lang="el-GR" sz="900" u="none" strike="noStrike" dirty="0">
                          <a:solidFill>
                            <a:schemeClr val="bg1"/>
                          </a:solidFill>
                          <a:effectLst/>
                        </a:rPr>
                        <a:t>χ2</a:t>
                      </a:r>
                      <a:endParaRPr lang="el-GR" sz="900" b="1" i="0" u="none" strike="noStrike" dirty="0">
                        <a:solidFill>
                          <a:schemeClr val="bg1"/>
                        </a:solidFill>
                        <a:effectLst/>
                        <a:latin typeface="Calibri" panose="020F0502020204030204" pitchFamily="34" charset="0"/>
                      </a:endParaRPr>
                    </a:p>
                  </a:txBody>
                  <a:tcPr marL="4392" marR="4392" marT="4392" marB="0" anchor="ctr">
                    <a:solidFill>
                      <a:schemeClr val="accent5">
                        <a:lumMod val="75000"/>
                      </a:schemeClr>
                    </a:solidFill>
                  </a:tcPr>
                </a:tc>
                <a:tc>
                  <a:txBody>
                    <a:bodyPr/>
                    <a:lstStyle/>
                    <a:p>
                      <a:pPr algn="ctr" rtl="0" fontAlgn="ctr"/>
                      <a:r>
                        <a:rPr lang="en-IN" sz="900" u="none" strike="noStrike" dirty="0">
                          <a:solidFill>
                            <a:schemeClr val="bg1"/>
                          </a:solidFill>
                          <a:effectLst/>
                        </a:rPr>
                        <a:t>RMSE</a:t>
                      </a:r>
                      <a:endParaRPr lang="en-IN" sz="900" b="1" i="0" u="none" strike="noStrike" dirty="0">
                        <a:solidFill>
                          <a:schemeClr val="bg1"/>
                        </a:solidFill>
                        <a:effectLst/>
                        <a:latin typeface="Calibri" panose="020F0502020204030204" pitchFamily="34" charset="0"/>
                      </a:endParaRPr>
                    </a:p>
                  </a:txBody>
                  <a:tcPr marL="4392" marR="4392" marT="4392" marB="0" anchor="ctr">
                    <a:solidFill>
                      <a:schemeClr val="accent5">
                        <a:lumMod val="75000"/>
                      </a:schemeClr>
                    </a:solidFill>
                  </a:tcPr>
                </a:tc>
                <a:extLst>
                  <a:ext uri="{0D108BD9-81ED-4DB2-BD59-A6C34878D82A}">
                    <a16:rowId xmlns:a16="http://schemas.microsoft.com/office/drawing/2014/main" val="10001"/>
                  </a:ext>
                </a:extLst>
              </a:tr>
              <a:tr h="215900">
                <a:tc>
                  <a:txBody>
                    <a:bodyPr/>
                    <a:lstStyle/>
                    <a:p>
                      <a:pPr algn="ctr" rtl="0" fontAlgn="ctr"/>
                      <a:r>
                        <a:rPr lang="en-IN" sz="900" u="none" strike="noStrike" dirty="0">
                          <a:solidFill>
                            <a:schemeClr val="bg1"/>
                          </a:solidFill>
                          <a:effectLst/>
                        </a:rPr>
                        <a:t>1</a:t>
                      </a:r>
                      <a:endParaRPr lang="en-IN" sz="900" b="1" i="0" u="none" strike="noStrike" dirty="0">
                        <a:solidFill>
                          <a:schemeClr val="bg1"/>
                        </a:solidFill>
                        <a:effectLst/>
                        <a:latin typeface="Calibri" panose="020F0502020204030204" pitchFamily="34" charset="0"/>
                      </a:endParaRPr>
                    </a:p>
                  </a:txBody>
                  <a:tcPr marL="4392" marR="4392" marT="4392" marB="0" anchor="ctr">
                    <a:solidFill>
                      <a:schemeClr val="accent5">
                        <a:lumMod val="75000"/>
                      </a:schemeClr>
                    </a:solidFill>
                  </a:tcPr>
                </a:tc>
                <a:tc>
                  <a:txBody>
                    <a:bodyPr/>
                    <a:lstStyle/>
                    <a:p>
                      <a:pPr algn="ctr" rtl="0" fontAlgn="ctr"/>
                      <a:r>
                        <a:rPr lang="en-IN" sz="900" u="none" strike="noStrike" dirty="0">
                          <a:effectLst/>
                        </a:rPr>
                        <a:t>Lewis/Newton</a:t>
                      </a:r>
                      <a:endParaRPr lang="en-IN" sz="900" b="1" i="0" u="none" strike="noStrike" dirty="0">
                        <a:solidFill>
                          <a:srgbClr val="3F3F3F"/>
                        </a:solidFill>
                        <a:effectLst/>
                        <a:latin typeface="Calibri" panose="020F0502020204030204" pitchFamily="34" charset="0"/>
                      </a:endParaRPr>
                    </a:p>
                  </a:txBody>
                  <a:tcPr marL="4392" marR="4392" marT="4392" marB="0" anchor="ctr"/>
                </a:tc>
                <a:tc>
                  <a:txBody>
                    <a:bodyPr/>
                    <a:lstStyle/>
                    <a:p>
                      <a:pPr algn="ctr" rtl="0" fontAlgn="ctr"/>
                      <a:r>
                        <a:rPr lang="en-IN" sz="900" u="none" strike="noStrike">
                          <a:effectLst/>
                        </a:rPr>
                        <a:t>k = 0.000148</a:t>
                      </a:r>
                      <a:endParaRPr lang="en-IN" sz="900" b="1" i="0" u="none" strike="noStrike">
                        <a:solidFill>
                          <a:srgbClr val="3F3F3F"/>
                        </a:solidFill>
                        <a:effectLst/>
                        <a:latin typeface="Calibri" panose="020F0502020204030204" pitchFamily="34" charset="0"/>
                      </a:endParaRPr>
                    </a:p>
                  </a:txBody>
                  <a:tcPr marL="4392" marR="4392" marT="4392" marB="0" anchor="ctr"/>
                </a:tc>
                <a:tc>
                  <a:txBody>
                    <a:bodyPr/>
                    <a:lstStyle/>
                    <a:p>
                      <a:pPr algn="ctr" rtl="0" fontAlgn="ctr"/>
                      <a:r>
                        <a:rPr lang="en-IN" sz="900" u="none" strike="noStrike">
                          <a:effectLst/>
                        </a:rPr>
                        <a:t>0.987</a:t>
                      </a:r>
                      <a:endParaRPr lang="en-IN" sz="900" b="1" i="0" u="none" strike="noStrike">
                        <a:solidFill>
                          <a:srgbClr val="3F3F3F"/>
                        </a:solidFill>
                        <a:effectLst/>
                        <a:latin typeface="Calibri" panose="020F0502020204030204" pitchFamily="34" charset="0"/>
                      </a:endParaRPr>
                    </a:p>
                  </a:txBody>
                  <a:tcPr marL="4392" marR="4392" marT="4392" marB="0" anchor="ctr"/>
                </a:tc>
                <a:tc>
                  <a:txBody>
                    <a:bodyPr/>
                    <a:lstStyle/>
                    <a:p>
                      <a:pPr algn="ctr" rtl="0" fontAlgn="ctr"/>
                      <a:r>
                        <a:rPr lang="en-IN" sz="900" u="none" strike="noStrike">
                          <a:effectLst/>
                        </a:rPr>
                        <a:t>0.00163</a:t>
                      </a:r>
                      <a:endParaRPr lang="en-IN" sz="900" b="1" i="0" u="none" strike="noStrike">
                        <a:solidFill>
                          <a:srgbClr val="3F3F3F"/>
                        </a:solidFill>
                        <a:effectLst/>
                        <a:latin typeface="Calibri" panose="020F0502020204030204" pitchFamily="34" charset="0"/>
                      </a:endParaRPr>
                    </a:p>
                  </a:txBody>
                  <a:tcPr marL="4392" marR="4392" marT="4392" marB="0" anchor="ctr"/>
                </a:tc>
                <a:tc>
                  <a:txBody>
                    <a:bodyPr/>
                    <a:lstStyle/>
                    <a:p>
                      <a:pPr algn="ctr" rtl="0" fontAlgn="ctr"/>
                      <a:r>
                        <a:rPr lang="en-IN" sz="900" u="none" strike="noStrike">
                          <a:effectLst/>
                        </a:rPr>
                        <a:t>0.0496</a:t>
                      </a:r>
                      <a:endParaRPr lang="en-IN" sz="900" b="1" i="0" u="none" strike="noStrike">
                        <a:solidFill>
                          <a:srgbClr val="3F3F3F"/>
                        </a:solidFill>
                        <a:effectLst/>
                        <a:latin typeface="Calibri" panose="020F0502020204030204" pitchFamily="34" charset="0"/>
                      </a:endParaRPr>
                    </a:p>
                  </a:txBody>
                  <a:tcPr marL="4392" marR="4392" marT="4392" marB="0" anchor="ctr"/>
                </a:tc>
                <a:extLst>
                  <a:ext uri="{0D108BD9-81ED-4DB2-BD59-A6C34878D82A}">
                    <a16:rowId xmlns:a16="http://schemas.microsoft.com/office/drawing/2014/main" val="10002"/>
                  </a:ext>
                </a:extLst>
              </a:tr>
              <a:tr h="431165">
                <a:tc>
                  <a:txBody>
                    <a:bodyPr/>
                    <a:lstStyle/>
                    <a:p>
                      <a:pPr algn="ctr" rtl="0" fontAlgn="ctr"/>
                      <a:r>
                        <a:rPr lang="en-IN" sz="900" u="none" strike="noStrike" dirty="0">
                          <a:solidFill>
                            <a:schemeClr val="bg1"/>
                          </a:solidFill>
                          <a:effectLst/>
                        </a:rPr>
                        <a:t>2</a:t>
                      </a:r>
                      <a:endParaRPr lang="en-IN" sz="900" b="1" i="0" u="none" strike="noStrike" dirty="0">
                        <a:solidFill>
                          <a:schemeClr val="bg1"/>
                        </a:solidFill>
                        <a:effectLst/>
                        <a:latin typeface="Calibri" panose="020F0502020204030204" pitchFamily="34" charset="0"/>
                      </a:endParaRPr>
                    </a:p>
                  </a:txBody>
                  <a:tcPr marL="4392" marR="4392" marT="4392" marB="0" anchor="ctr">
                    <a:solidFill>
                      <a:schemeClr val="accent5">
                        <a:lumMod val="75000"/>
                      </a:schemeClr>
                    </a:solidFill>
                  </a:tcPr>
                </a:tc>
                <a:tc>
                  <a:txBody>
                    <a:bodyPr/>
                    <a:lstStyle/>
                    <a:p>
                      <a:pPr algn="ctr" rtl="0" fontAlgn="ctr"/>
                      <a:r>
                        <a:rPr lang="en-IN" sz="900" u="none" strike="noStrike" dirty="0">
                          <a:effectLst/>
                        </a:rPr>
                        <a:t>Henderson and </a:t>
                      </a:r>
                      <a:r>
                        <a:rPr lang="en-IN" sz="900" u="none" strike="noStrike" dirty="0" err="1">
                          <a:effectLst/>
                        </a:rPr>
                        <a:t>Pabis</a:t>
                      </a:r>
                      <a:endParaRPr lang="en-IN" sz="900" b="1" i="0" u="none" strike="noStrike" dirty="0">
                        <a:solidFill>
                          <a:srgbClr val="3F3F3F"/>
                        </a:solidFill>
                        <a:effectLst/>
                        <a:latin typeface="Calibri" panose="020F0502020204030204" pitchFamily="34" charset="0"/>
                      </a:endParaRPr>
                    </a:p>
                  </a:txBody>
                  <a:tcPr marL="4392" marR="4392" marT="4392" marB="0" anchor="ctr"/>
                </a:tc>
                <a:tc>
                  <a:txBody>
                    <a:bodyPr/>
                    <a:lstStyle/>
                    <a:p>
                      <a:pPr algn="ctr" rtl="0" fontAlgn="ctr"/>
                      <a:r>
                        <a:rPr lang="en-IN" sz="900" u="none" strike="noStrike">
                          <a:effectLst/>
                        </a:rPr>
                        <a:t>a = 1.025; k = 0.3938</a:t>
                      </a:r>
                      <a:endParaRPr lang="en-IN" sz="900" b="1" i="0" u="none" strike="noStrike">
                        <a:solidFill>
                          <a:srgbClr val="3F3F3F"/>
                        </a:solidFill>
                        <a:effectLst/>
                        <a:latin typeface="Calibri" panose="020F0502020204030204" pitchFamily="34" charset="0"/>
                      </a:endParaRPr>
                    </a:p>
                  </a:txBody>
                  <a:tcPr marL="4392" marR="4392" marT="4392" marB="0" anchor="ctr"/>
                </a:tc>
                <a:tc>
                  <a:txBody>
                    <a:bodyPr/>
                    <a:lstStyle/>
                    <a:p>
                      <a:pPr algn="ctr" rtl="0" fontAlgn="ctr"/>
                      <a:r>
                        <a:rPr lang="en-IN" sz="900" u="none" strike="noStrike">
                          <a:effectLst/>
                        </a:rPr>
                        <a:t>0.988</a:t>
                      </a:r>
                      <a:endParaRPr lang="en-IN" sz="900" b="1" i="0" u="none" strike="noStrike">
                        <a:solidFill>
                          <a:srgbClr val="3F3F3F"/>
                        </a:solidFill>
                        <a:effectLst/>
                        <a:latin typeface="Calibri" panose="020F0502020204030204" pitchFamily="34" charset="0"/>
                      </a:endParaRPr>
                    </a:p>
                  </a:txBody>
                  <a:tcPr marL="4392" marR="4392" marT="4392" marB="0" anchor="ctr"/>
                </a:tc>
                <a:tc>
                  <a:txBody>
                    <a:bodyPr/>
                    <a:lstStyle/>
                    <a:p>
                      <a:pPr algn="ctr" rtl="0" fontAlgn="ctr"/>
                      <a:r>
                        <a:rPr lang="en-IN" sz="900" u="none" strike="noStrike">
                          <a:effectLst/>
                        </a:rPr>
                        <a:t>0.001435</a:t>
                      </a:r>
                      <a:endParaRPr lang="en-IN" sz="900" b="1" i="0" u="none" strike="noStrike">
                        <a:solidFill>
                          <a:srgbClr val="3F3F3F"/>
                        </a:solidFill>
                        <a:effectLst/>
                        <a:latin typeface="Calibri" panose="020F0502020204030204" pitchFamily="34" charset="0"/>
                      </a:endParaRPr>
                    </a:p>
                  </a:txBody>
                  <a:tcPr marL="4392" marR="4392" marT="4392" marB="0" anchor="ctr"/>
                </a:tc>
                <a:tc>
                  <a:txBody>
                    <a:bodyPr/>
                    <a:lstStyle/>
                    <a:p>
                      <a:pPr algn="ctr" rtl="0" fontAlgn="ctr"/>
                      <a:r>
                        <a:rPr lang="en-IN" sz="900" u="none" strike="noStrike">
                          <a:effectLst/>
                        </a:rPr>
                        <a:t>0.0514</a:t>
                      </a:r>
                      <a:endParaRPr lang="en-IN" sz="900" b="1" i="0" u="none" strike="noStrike">
                        <a:solidFill>
                          <a:srgbClr val="3F3F3F"/>
                        </a:solidFill>
                        <a:effectLst/>
                        <a:latin typeface="Calibri" panose="020F0502020204030204" pitchFamily="34" charset="0"/>
                      </a:endParaRPr>
                    </a:p>
                  </a:txBody>
                  <a:tcPr marL="4392" marR="4392" marT="4392" marB="0" anchor="ctr"/>
                </a:tc>
                <a:extLst>
                  <a:ext uri="{0D108BD9-81ED-4DB2-BD59-A6C34878D82A}">
                    <a16:rowId xmlns:a16="http://schemas.microsoft.com/office/drawing/2014/main" val="10003"/>
                  </a:ext>
                </a:extLst>
              </a:tr>
              <a:tr h="431165">
                <a:tc>
                  <a:txBody>
                    <a:bodyPr/>
                    <a:lstStyle/>
                    <a:p>
                      <a:pPr algn="ctr" rtl="0" fontAlgn="ctr"/>
                      <a:r>
                        <a:rPr lang="en-IN" sz="900" u="none" strike="noStrike" dirty="0">
                          <a:solidFill>
                            <a:schemeClr val="bg1"/>
                          </a:solidFill>
                          <a:effectLst/>
                        </a:rPr>
                        <a:t>3</a:t>
                      </a:r>
                      <a:endParaRPr lang="en-IN" sz="900" b="1" i="0" u="none" strike="noStrike" dirty="0">
                        <a:solidFill>
                          <a:schemeClr val="bg1"/>
                        </a:solidFill>
                        <a:effectLst/>
                        <a:latin typeface="Calibri" panose="020F0502020204030204" pitchFamily="34" charset="0"/>
                      </a:endParaRPr>
                    </a:p>
                  </a:txBody>
                  <a:tcPr marL="4392" marR="4392" marT="4392" marB="0" anchor="ctr">
                    <a:solidFill>
                      <a:schemeClr val="accent5">
                        <a:lumMod val="75000"/>
                      </a:schemeClr>
                    </a:solidFill>
                  </a:tcPr>
                </a:tc>
                <a:tc>
                  <a:txBody>
                    <a:bodyPr/>
                    <a:lstStyle/>
                    <a:p>
                      <a:pPr algn="ctr" rtl="0" fontAlgn="ctr"/>
                      <a:r>
                        <a:rPr lang="en-IN" sz="900" u="none" strike="noStrike" dirty="0">
                          <a:effectLst/>
                        </a:rPr>
                        <a:t>Logarithmic</a:t>
                      </a:r>
                      <a:endParaRPr lang="en-IN" sz="900" b="1" i="0" u="none" strike="noStrike" dirty="0">
                        <a:solidFill>
                          <a:srgbClr val="3F3F3F"/>
                        </a:solidFill>
                        <a:effectLst/>
                        <a:latin typeface="Calibri" panose="020F0502020204030204" pitchFamily="34" charset="0"/>
                      </a:endParaRPr>
                    </a:p>
                  </a:txBody>
                  <a:tcPr marL="4392" marR="4392" marT="4392" marB="0" anchor="ctr"/>
                </a:tc>
                <a:tc>
                  <a:txBody>
                    <a:bodyPr/>
                    <a:lstStyle/>
                    <a:p>
                      <a:pPr algn="ctr" rtl="0" fontAlgn="ctr"/>
                      <a:r>
                        <a:rPr lang="pt-BR" sz="900" u="none" strike="noStrike" dirty="0">
                          <a:effectLst/>
                        </a:rPr>
                        <a:t>a = 0.9925; k = 0.4952; c = 0.05016</a:t>
                      </a:r>
                      <a:endParaRPr lang="pt-BR" sz="900" b="1" i="0" u="none" strike="noStrike" dirty="0">
                        <a:solidFill>
                          <a:srgbClr val="3F3F3F"/>
                        </a:solidFill>
                        <a:effectLst/>
                        <a:latin typeface="Calibri" panose="020F0502020204030204" pitchFamily="34" charset="0"/>
                      </a:endParaRPr>
                    </a:p>
                  </a:txBody>
                  <a:tcPr marL="4392" marR="4392" marT="4392" marB="0" anchor="ctr"/>
                </a:tc>
                <a:tc>
                  <a:txBody>
                    <a:bodyPr/>
                    <a:lstStyle/>
                    <a:p>
                      <a:pPr algn="ctr" rtl="0" fontAlgn="ctr"/>
                      <a:r>
                        <a:rPr lang="en-IN" sz="900" u="none" strike="noStrike">
                          <a:effectLst/>
                        </a:rPr>
                        <a:t>0.9914</a:t>
                      </a:r>
                      <a:endParaRPr lang="en-IN" sz="900" b="1" i="0" u="none" strike="noStrike">
                        <a:solidFill>
                          <a:srgbClr val="3F3F3F"/>
                        </a:solidFill>
                        <a:effectLst/>
                        <a:latin typeface="Calibri" panose="020F0502020204030204" pitchFamily="34" charset="0"/>
                      </a:endParaRPr>
                    </a:p>
                  </a:txBody>
                  <a:tcPr marL="4392" marR="4392" marT="4392" marB="0" anchor="ctr"/>
                </a:tc>
                <a:tc>
                  <a:txBody>
                    <a:bodyPr/>
                    <a:lstStyle/>
                    <a:p>
                      <a:pPr algn="ctr" rtl="0" fontAlgn="ctr"/>
                      <a:r>
                        <a:rPr lang="en-IN" sz="900" u="none" strike="noStrike">
                          <a:effectLst/>
                        </a:rPr>
                        <a:t>0.074961</a:t>
                      </a:r>
                      <a:endParaRPr lang="en-IN" sz="900" b="1" i="0" u="none" strike="noStrike">
                        <a:solidFill>
                          <a:srgbClr val="3F3F3F"/>
                        </a:solidFill>
                        <a:effectLst/>
                        <a:latin typeface="Calibri" panose="020F0502020204030204" pitchFamily="34" charset="0"/>
                      </a:endParaRPr>
                    </a:p>
                  </a:txBody>
                  <a:tcPr marL="4392" marR="4392" marT="4392" marB="0" anchor="ctr"/>
                </a:tc>
                <a:tc>
                  <a:txBody>
                    <a:bodyPr/>
                    <a:lstStyle/>
                    <a:p>
                      <a:pPr algn="ctr" rtl="0" fontAlgn="ctr"/>
                      <a:r>
                        <a:rPr lang="en-IN" sz="900" u="none" strike="noStrike">
                          <a:effectLst/>
                        </a:rPr>
                        <a:t>0.0463</a:t>
                      </a:r>
                      <a:endParaRPr lang="en-IN" sz="900" b="1" i="0" u="none" strike="noStrike">
                        <a:solidFill>
                          <a:srgbClr val="3F3F3F"/>
                        </a:solidFill>
                        <a:effectLst/>
                        <a:latin typeface="Calibri" panose="020F0502020204030204" pitchFamily="34" charset="0"/>
                      </a:endParaRPr>
                    </a:p>
                  </a:txBody>
                  <a:tcPr marL="4392" marR="4392" marT="4392" marB="0" anchor="ctr"/>
                </a:tc>
                <a:extLst>
                  <a:ext uri="{0D108BD9-81ED-4DB2-BD59-A6C34878D82A}">
                    <a16:rowId xmlns:a16="http://schemas.microsoft.com/office/drawing/2014/main" val="10004"/>
                  </a:ext>
                </a:extLst>
              </a:tr>
              <a:tr h="287020">
                <a:tc>
                  <a:txBody>
                    <a:bodyPr/>
                    <a:lstStyle/>
                    <a:p>
                      <a:pPr algn="ctr" rtl="0" fontAlgn="ctr"/>
                      <a:r>
                        <a:rPr lang="en-IN" sz="900" u="none" strike="noStrike" dirty="0">
                          <a:solidFill>
                            <a:schemeClr val="bg1"/>
                          </a:solidFill>
                          <a:effectLst/>
                        </a:rPr>
                        <a:t>4</a:t>
                      </a:r>
                      <a:endParaRPr lang="en-IN" sz="900" b="1" i="0" u="none" strike="noStrike" dirty="0">
                        <a:solidFill>
                          <a:schemeClr val="bg1"/>
                        </a:solidFill>
                        <a:effectLst/>
                        <a:latin typeface="Calibri" panose="020F0502020204030204" pitchFamily="34" charset="0"/>
                      </a:endParaRPr>
                    </a:p>
                  </a:txBody>
                  <a:tcPr marL="4392" marR="4392" marT="4392" marB="0" anchor="ctr">
                    <a:solidFill>
                      <a:schemeClr val="accent5">
                        <a:lumMod val="75000"/>
                      </a:schemeClr>
                    </a:solidFill>
                  </a:tcPr>
                </a:tc>
                <a:tc>
                  <a:txBody>
                    <a:bodyPr/>
                    <a:lstStyle/>
                    <a:p>
                      <a:pPr algn="ctr" rtl="0" fontAlgn="ctr"/>
                      <a:r>
                        <a:rPr lang="en-IN" sz="900" u="none" strike="noStrike">
                          <a:effectLst/>
                        </a:rPr>
                        <a:t>Page</a:t>
                      </a:r>
                      <a:endParaRPr lang="en-IN" sz="900" b="1" i="0" u="none" strike="noStrike">
                        <a:solidFill>
                          <a:srgbClr val="3F3F3F"/>
                        </a:solidFill>
                        <a:effectLst/>
                        <a:latin typeface="Calibri" panose="020F0502020204030204" pitchFamily="34" charset="0"/>
                      </a:endParaRPr>
                    </a:p>
                  </a:txBody>
                  <a:tcPr marL="4392" marR="4392" marT="4392"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defRPr/>
                      </a:pPr>
                      <a:r>
                        <a:rPr lang="en-IN" sz="900" u="none" strike="noStrike" dirty="0">
                          <a:effectLst/>
                        </a:rPr>
                        <a:t>k=0.3675 </a:t>
                      </a:r>
                      <a:endParaRPr lang="en-IN" sz="900" b="1" i="0" u="none" strike="noStrike" dirty="0">
                        <a:solidFill>
                          <a:srgbClr val="3F3F3F"/>
                        </a:solidFill>
                        <a:effectLst/>
                        <a:latin typeface="Calibri" panose="020F0502020204030204" pitchFamily="34" charset="0"/>
                      </a:endParaRPr>
                    </a:p>
                    <a:p>
                      <a:pPr algn="ctr" rtl="0" fontAlgn="ctr"/>
                      <a:r>
                        <a:rPr lang="en-IN" sz="900" u="none" strike="noStrike" dirty="0">
                          <a:effectLst/>
                        </a:rPr>
                        <a:t>n=1.01</a:t>
                      </a:r>
                      <a:endParaRPr lang="en-IN" sz="900" b="1" i="0" u="none" strike="noStrike" dirty="0">
                        <a:solidFill>
                          <a:srgbClr val="3F3F3F"/>
                        </a:solidFill>
                        <a:effectLst/>
                        <a:latin typeface="Calibri" panose="020F0502020204030204" pitchFamily="34" charset="0"/>
                      </a:endParaRPr>
                    </a:p>
                  </a:txBody>
                  <a:tcPr marL="4392" marR="4392" marT="4392"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defRPr/>
                      </a:pPr>
                      <a:r>
                        <a:rPr lang="en-IN" sz="900" u="none" strike="noStrike" dirty="0">
                          <a:effectLst/>
                        </a:rPr>
                        <a:t>0.9878</a:t>
                      </a:r>
                      <a:endParaRPr lang="en-IN" sz="900" b="1" i="0" u="none" strike="noStrike" dirty="0">
                        <a:solidFill>
                          <a:srgbClr val="3F3F3F"/>
                        </a:solidFill>
                        <a:effectLst/>
                        <a:latin typeface="Calibri" panose="020F0502020204030204" pitchFamily="34" charset="0"/>
                      </a:endParaRPr>
                    </a:p>
                    <a:p>
                      <a:pPr algn="ctr" rtl="0" fontAlgn="ctr"/>
                      <a:r>
                        <a:rPr lang="en-IN" sz="900" u="none" strike="noStrike" dirty="0">
                          <a:effectLst/>
                        </a:rPr>
                        <a:t> </a:t>
                      </a:r>
                      <a:endParaRPr lang="en-IN" sz="900" b="1" i="0" u="none" strike="noStrike" dirty="0">
                        <a:solidFill>
                          <a:srgbClr val="3F3F3F"/>
                        </a:solidFill>
                        <a:effectLst/>
                        <a:latin typeface="Calibri" panose="020F0502020204030204" pitchFamily="34" charset="0"/>
                      </a:endParaRPr>
                    </a:p>
                  </a:txBody>
                  <a:tcPr marL="4392" marR="4392" marT="4392"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defRPr/>
                      </a:pPr>
                      <a:r>
                        <a:rPr lang="en-IN" sz="900" u="none" strike="noStrike" dirty="0">
                          <a:effectLst/>
                        </a:rPr>
                        <a:t>0.002498</a:t>
                      </a:r>
                      <a:endParaRPr lang="en-IN" sz="900" b="1" i="0" u="none" strike="noStrike" dirty="0">
                        <a:solidFill>
                          <a:srgbClr val="3F3F3F"/>
                        </a:solidFill>
                        <a:effectLst/>
                        <a:latin typeface="Calibri" panose="020F0502020204030204" pitchFamily="34" charset="0"/>
                      </a:endParaRPr>
                    </a:p>
                    <a:p>
                      <a:pPr algn="ctr" rtl="0" fontAlgn="ctr"/>
                      <a:r>
                        <a:rPr lang="en-IN" sz="900" u="none" strike="noStrike" dirty="0">
                          <a:effectLst/>
                        </a:rPr>
                        <a:t> </a:t>
                      </a:r>
                      <a:endParaRPr lang="en-IN" sz="900" b="1" i="0" u="none" strike="noStrike" dirty="0">
                        <a:solidFill>
                          <a:srgbClr val="3F3F3F"/>
                        </a:solidFill>
                        <a:effectLst/>
                        <a:latin typeface="Calibri" panose="020F0502020204030204" pitchFamily="34" charset="0"/>
                      </a:endParaRPr>
                    </a:p>
                  </a:txBody>
                  <a:tcPr marL="4392" marR="4392" marT="4392"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defRPr/>
                      </a:pPr>
                      <a:r>
                        <a:rPr lang="en-IN" sz="900" u="none" strike="noStrike" dirty="0">
                          <a:effectLst/>
                        </a:rPr>
                        <a:t>0.0519</a:t>
                      </a:r>
                      <a:endParaRPr lang="en-IN" sz="900" b="1" i="0" u="none" strike="noStrike" dirty="0">
                        <a:solidFill>
                          <a:srgbClr val="3F3F3F"/>
                        </a:solidFill>
                        <a:effectLst/>
                        <a:latin typeface="Calibri" panose="020F0502020204030204" pitchFamily="34" charset="0"/>
                      </a:endParaRPr>
                    </a:p>
                    <a:p>
                      <a:pPr algn="ctr" rtl="0" fontAlgn="ctr"/>
                      <a:r>
                        <a:rPr lang="en-IN" sz="900" u="none" strike="noStrike" dirty="0">
                          <a:effectLst/>
                        </a:rPr>
                        <a:t> </a:t>
                      </a:r>
                      <a:endParaRPr lang="en-IN" sz="900" b="1" i="0" u="none" strike="noStrike" dirty="0">
                        <a:solidFill>
                          <a:srgbClr val="3F3F3F"/>
                        </a:solidFill>
                        <a:effectLst/>
                        <a:latin typeface="Calibri" panose="020F0502020204030204" pitchFamily="34" charset="0"/>
                      </a:endParaRPr>
                    </a:p>
                  </a:txBody>
                  <a:tcPr marL="4392" marR="4392" marT="4392" marB="0" anchor="ctr"/>
                </a:tc>
                <a:extLst>
                  <a:ext uri="{0D108BD9-81ED-4DB2-BD59-A6C34878D82A}">
                    <a16:rowId xmlns:a16="http://schemas.microsoft.com/office/drawing/2014/main" val="10005"/>
                  </a:ext>
                </a:extLst>
              </a:tr>
              <a:tr h="287655">
                <a:tc>
                  <a:txBody>
                    <a:bodyPr/>
                    <a:lstStyle/>
                    <a:p>
                      <a:pPr algn="ctr" rtl="0" fontAlgn="ctr"/>
                      <a:r>
                        <a:rPr lang="en-IN" sz="900" u="none" strike="noStrike" dirty="0">
                          <a:solidFill>
                            <a:schemeClr val="bg1"/>
                          </a:solidFill>
                          <a:effectLst/>
                        </a:rPr>
                        <a:t>5</a:t>
                      </a:r>
                      <a:endParaRPr lang="en-IN" sz="900" b="1" i="0" u="none" strike="noStrike" dirty="0">
                        <a:solidFill>
                          <a:schemeClr val="bg1"/>
                        </a:solidFill>
                        <a:effectLst/>
                        <a:latin typeface="Calibri" panose="020F0502020204030204" pitchFamily="34" charset="0"/>
                      </a:endParaRPr>
                    </a:p>
                  </a:txBody>
                  <a:tcPr marL="4392" marR="4392" marT="4392" marB="0" anchor="ctr">
                    <a:solidFill>
                      <a:schemeClr val="accent5">
                        <a:lumMod val="75000"/>
                      </a:schemeClr>
                    </a:solidFill>
                  </a:tcPr>
                </a:tc>
                <a:tc>
                  <a:txBody>
                    <a:bodyPr/>
                    <a:lstStyle/>
                    <a:p>
                      <a:pPr algn="ctr" rtl="0" fontAlgn="ctr"/>
                      <a:r>
                        <a:rPr lang="en-IN" sz="900" u="none" strike="noStrike">
                          <a:effectLst/>
                        </a:rPr>
                        <a:t>Wang and Singh</a:t>
                      </a:r>
                      <a:endParaRPr lang="en-IN" sz="900" b="1" i="0" u="none" strike="noStrike">
                        <a:solidFill>
                          <a:srgbClr val="3F3F3F"/>
                        </a:solidFill>
                        <a:effectLst/>
                        <a:latin typeface="Calibri" panose="020F0502020204030204" pitchFamily="34" charset="0"/>
                      </a:endParaRPr>
                    </a:p>
                  </a:txBody>
                  <a:tcPr marL="4392" marR="4392" marT="4392" marB="0" anchor="ctr"/>
                </a:tc>
                <a:tc>
                  <a:txBody>
                    <a:bodyPr/>
                    <a:lstStyle/>
                    <a:p>
                      <a:pPr algn="ctr" rtl="0" fontAlgn="ctr"/>
                      <a:r>
                        <a:rPr lang="en-IN" sz="900" u="none" strike="noStrike" dirty="0">
                          <a:effectLst/>
                        </a:rPr>
                        <a:t>a = -0.2708; b = 0.0187; </a:t>
                      </a:r>
                      <a:endParaRPr lang="en-IN" sz="900" b="1" i="0" u="none" strike="noStrike" dirty="0">
                        <a:solidFill>
                          <a:srgbClr val="3F3F3F"/>
                        </a:solidFill>
                        <a:effectLst/>
                        <a:latin typeface="Calibri" panose="020F0502020204030204" pitchFamily="34" charset="0"/>
                      </a:endParaRPr>
                    </a:p>
                  </a:txBody>
                  <a:tcPr marL="4392" marR="4392" marT="4392" marB="0" anchor="ctr"/>
                </a:tc>
                <a:tc>
                  <a:txBody>
                    <a:bodyPr/>
                    <a:lstStyle/>
                    <a:p>
                      <a:pPr algn="ctr" rtl="0" fontAlgn="ctr"/>
                      <a:r>
                        <a:rPr lang="en-IN" sz="900" u="none" strike="noStrike" dirty="0">
                          <a:effectLst/>
                        </a:rPr>
                        <a:t>0.97954</a:t>
                      </a:r>
                      <a:endParaRPr lang="en-IN" sz="900" b="1" i="0" u="none" strike="noStrike" dirty="0">
                        <a:solidFill>
                          <a:srgbClr val="3F3F3F"/>
                        </a:solidFill>
                        <a:effectLst/>
                        <a:latin typeface="Calibri" panose="020F0502020204030204" pitchFamily="34" charset="0"/>
                      </a:endParaRPr>
                    </a:p>
                  </a:txBody>
                  <a:tcPr marL="4392" marR="4392" marT="4392" marB="0" anchor="ctr"/>
                </a:tc>
                <a:tc>
                  <a:txBody>
                    <a:bodyPr/>
                    <a:lstStyle/>
                    <a:p>
                      <a:pPr algn="ctr" rtl="0" fontAlgn="ctr"/>
                      <a:r>
                        <a:rPr lang="en-IN" sz="900" u="none" strike="noStrike" dirty="0">
                          <a:effectLst/>
                        </a:rPr>
                        <a:t>0.000355</a:t>
                      </a:r>
                      <a:endParaRPr lang="en-IN" sz="900" b="1" i="0" u="none" strike="noStrike" dirty="0">
                        <a:solidFill>
                          <a:srgbClr val="3F3F3F"/>
                        </a:solidFill>
                        <a:effectLst/>
                        <a:latin typeface="Calibri" panose="020F0502020204030204" pitchFamily="34" charset="0"/>
                      </a:endParaRPr>
                    </a:p>
                  </a:txBody>
                  <a:tcPr marL="4392" marR="4392" marT="4392" marB="0" anchor="ctr"/>
                </a:tc>
                <a:tc>
                  <a:txBody>
                    <a:bodyPr/>
                    <a:lstStyle/>
                    <a:p>
                      <a:pPr algn="ctr" rtl="0" fontAlgn="ctr"/>
                      <a:r>
                        <a:rPr lang="en-IN" sz="900" u="none" strike="noStrike" dirty="0">
                          <a:effectLst/>
                        </a:rPr>
                        <a:t>0.0672</a:t>
                      </a:r>
                      <a:endParaRPr lang="en-IN" sz="900" b="1" i="0" u="none" strike="noStrike" dirty="0">
                        <a:solidFill>
                          <a:srgbClr val="3F3F3F"/>
                        </a:solidFill>
                        <a:effectLst/>
                        <a:latin typeface="Calibri" panose="020F0502020204030204" pitchFamily="34" charset="0"/>
                      </a:endParaRPr>
                    </a:p>
                  </a:txBody>
                  <a:tcPr marL="4392" marR="4392" marT="4392" marB="0" anchor="ctr"/>
                </a:tc>
                <a:extLst>
                  <a:ext uri="{0D108BD9-81ED-4DB2-BD59-A6C34878D82A}">
                    <a16:rowId xmlns:a16="http://schemas.microsoft.com/office/drawing/2014/main" val="10006"/>
                  </a:ext>
                </a:extLst>
              </a:tr>
            </a:tbl>
          </a:graphicData>
        </a:graphic>
      </p:graphicFrame>
      <p:graphicFrame>
        <p:nvGraphicFramePr>
          <p:cNvPr id="7" name="Content Placeholder 3"/>
          <p:cNvGraphicFramePr/>
          <p:nvPr>
            <p:extLst>
              <p:ext uri="{D42A27DB-BD31-4B8C-83A1-F6EECF244321}">
                <p14:modId xmlns:p14="http://schemas.microsoft.com/office/powerpoint/2010/main" val="2114999648"/>
              </p:ext>
            </p:extLst>
          </p:nvPr>
        </p:nvGraphicFramePr>
        <p:xfrm>
          <a:off x="395536" y="873124"/>
          <a:ext cx="8424936" cy="5812982"/>
        </p:xfrm>
        <a:graphic>
          <a:graphicData uri="http://schemas.openxmlformats.org/drawingml/2006/table">
            <a:tbl>
              <a:tblPr>
                <a:tableStyleId>{5C22544A-7EE6-4342-B048-85BDC9FD1C3A}</a:tableStyleId>
              </a:tblPr>
              <a:tblGrid>
                <a:gridCol w="936104">
                  <a:extLst>
                    <a:ext uri="{9D8B030D-6E8A-4147-A177-3AD203B41FA5}">
                      <a16:colId xmlns:a16="http://schemas.microsoft.com/office/drawing/2014/main" val="20000"/>
                    </a:ext>
                  </a:extLst>
                </a:gridCol>
                <a:gridCol w="879498">
                  <a:extLst>
                    <a:ext uri="{9D8B030D-6E8A-4147-A177-3AD203B41FA5}">
                      <a16:colId xmlns:a16="http://schemas.microsoft.com/office/drawing/2014/main" val="20001"/>
                    </a:ext>
                  </a:extLst>
                </a:gridCol>
                <a:gridCol w="776686">
                  <a:extLst>
                    <a:ext uri="{9D8B030D-6E8A-4147-A177-3AD203B41FA5}">
                      <a16:colId xmlns:a16="http://schemas.microsoft.com/office/drawing/2014/main" val="20002"/>
                    </a:ext>
                  </a:extLst>
                </a:gridCol>
                <a:gridCol w="687624">
                  <a:extLst>
                    <a:ext uri="{9D8B030D-6E8A-4147-A177-3AD203B41FA5}">
                      <a16:colId xmlns:a16="http://schemas.microsoft.com/office/drawing/2014/main" val="20003"/>
                    </a:ext>
                  </a:extLst>
                </a:gridCol>
                <a:gridCol w="817880">
                  <a:extLst>
                    <a:ext uri="{9D8B030D-6E8A-4147-A177-3AD203B41FA5}">
                      <a16:colId xmlns:a16="http://schemas.microsoft.com/office/drawing/2014/main" val="20004"/>
                    </a:ext>
                  </a:extLst>
                </a:gridCol>
                <a:gridCol w="817245">
                  <a:extLst>
                    <a:ext uri="{9D8B030D-6E8A-4147-A177-3AD203B41FA5}">
                      <a16:colId xmlns:a16="http://schemas.microsoft.com/office/drawing/2014/main" val="20005"/>
                    </a:ext>
                  </a:extLst>
                </a:gridCol>
                <a:gridCol w="917611">
                  <a:extLst>
                    <a:ext uri="{9D8B030D-6E8A-4147-A177-3AD203B41FA5}">
                      <a16:colId xmlns:a16="http://schemas.microsoft.com/office/drawing/2014/main" val="20006"/>
                    </a:ext>
                  </a:extLst>
                </a:gridCol>
                <a:gridCol w="792088">
                  <a:extLst>
                    <a:ext uri="{9D8B030D-6E8A-4147-A177-3AD203B41FA5}">
                      <a16:colId xmlns:a16="http://schemas.microsoft.com/office/drawing/2014/main" val="20007"/>
                    </a:ext>
                  </a:extLst>
                </a:gridCol>
                <a:gridCol w="864096">
                  <a:extLst>
                    <a:ext uri="{9D8B030D-6E8A-4147-A177-3AD203B41FA5}">
                      <a16:colId xmlns:a16="http://schemas.microsoft.com/office/drawing/2014/main" val="20008"/>
                    </a:ext>
                  </a:extLst>
                </a:gridCol>
                <a:gridCol w="936104">
                  <a:extLst>
                    <a:ext uri="{9D8B030D-6E8A-4147-A177-3AD203B41FA5}">
                      <a16:colId xmlns:a16="http://schemas.microsoft.com/office/drawing/2014/main" val="20009"/>
                    </a:ext>
                  </a:extLst>
                </a:gridCol>
              </a:tblGrid>
              <a:tr h="305679">
                <a:tc gridSpan="10">
                  <a:txBody>
                    <a:bodyPr/>
                    <a:lstStyle/>
                    <a:p>
                      <a:pPr algn="ctr" fontAlgn="b"/>
                      <a:r>
                        <a:rPr lang="en-IN" sz="1800" strike="noStrike" dirty="0">
                          <a:solidFill>
                            <a:schemeClr val="bg1"/>
                          </a:solidFill>
                          <a:effectLst/>
                          <a:latin typeface="Times New Roman" panose="02020603050405020304" pitchFamily="18" charset="0"/>
                          <a:cs typeface="Times New Roman" panose="02020603050405020304" pitchFamily="18" charset="0"/>
                        </a:rPr>
                        <a:t>SOLAR DRYING</a:t>
                      </a:r>
                      <a:endParaRPr lang="en-IN" sz="1800" b="1" i="0" strike="noStrike" dirty="0">
                        <a:solidFill>
                          <a:schemeClr val="bg1"/>
                        </a:solidFill>
                        <a:effectLst/>
                        <a:latin typeface="Times New Roman" panose="02020603050405020304" pitchFamily="18" charset="0"/>
                        <a:cs typeface="Times New Roman" panose="02020603050405020304" pitchFamily="18" charset="0"/>
                      </a:endParaRPr>
                    </a:p>
                  </a:txBody>
                  <a:tcPr marL="4293" marR="4293" marT="4293" marB="0" anchor="b">
                    <a:solidFill>
                      <a:schemeClr val="accent1"/>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214264">
                <a:tc rowSpan="2">
                  <a:txBody>
                    <a:bodyPr/>
                    <a:lstStyle/>
                    <a:p>
                      <a:pPr algn="ctr" rtl="0" fontAlgn="ctr"/>
                      <a:r>
                        <a:rPr lang="en-IN" sz="1400" strike="noStrike" dirty="0">
                          <a:solidFill>
                            <a:schemeClr val="bg1"/>
                          </a:solidFill>
                          <a:effectLst/>
                          <a:latin typeface="Times New Roman" pitchFamily="18" charset="0"/>
                          <a:cs typeface="Times New Roman" pitchFamily="18" charset="0"/>
                        </a:rPr>
                        <a:t>MODEL NUMBER</a:t>
                      </a:r>
                      <a:endParaRPr lang="en-IN" sz="1400" b="1" i="0" strike="noStrike" dirty="0">
                        <a:solidFill>
                          <a:schemeClr val="bg1"/>
                        </a:solidFill>
                        <a:effectLst/>
                        <a:latin typeface="Times New Roman" pitchFamily="18" charset="0"/>
                        <a:cs typeface="Times New Roman" pitchFamily="18" charset="0"/>
                      </a:endParaRPr>
                    </a:p>
                  </a:txBody>
                  <a:tcPr marL="4293" marR="4293" marT="4293" marB="0" anchor="ctr">
                    <a:solidFill>
                      <a:schemeClr val="accent1"/>
                    </a:solidFill>
                  </a:tcPr>
                </a:tc>
                <a:tc rowSpan="2">
                  <a:txBody>
                    <a:bodyPr/>
                    <a:lstStyle/>
                    <a:p>
                      <a:pPr algn="ctr" rtl="0" fontAlgn="ctr"/>
                      <a:r>
                        <a:rPr lang="en-IN" sz="1400" strike="noStrike" dirty="0">
                          <a:solidFill>
                            <a:schemeClr val="bg1"/>
                          </a:solidFill>
                          <a:effectLst/>
                          <a:latin typeface="Times New Roman" pitchFamily="18" charset="0"/>
                          <a:cs typeface="Times New Roman" pitchFamily="18" charset="0"/>
                        </a:rPr>
                        <a:t>MODEL NAME</a:t>
                      </a:r>
                      <a:endParaRPr lang="en-IN" sz="1400" b="1" i="0" strike="noStrike" dirty="0">
                        <a:solidFill>
                          <a:schemeClr val="bg1"/>
                        </a:solidFill>
                        <a:effectLst/>
                        <a:latin typeface="Times New Roman" pitchFamily="18" charset="0"/>
                        <a:cs typeface="Times New Roman" pitchFamily="18" charset="0"/>
                      </a:endParaRPr>
                    </a:p>
                  </a:txBody>
                  <a:tcPr marL="4293" marR="4293" marT="4293" marB="0" anchor="ctr">
                    <a:solidFill>
                      <a:schemeClr val="accent1"/>
                    </a:solidFill>
                  </a:tcPr>
                </a:tc>
                <a:tc gridSpan="4">
                  <a:txBody>
                    <a:bodyPr/>
                    <a:lstStyle/>
                    <a:p>
                      <a:pPr algn="ctr" fontAlgn="b"/>
                      <a:r>
                        <a:rPr lang="en-IN" sz="1400" strike="noStrike">
                          <a:solidFill>
                            <a:schemeClr val="bg1"/>
                          </a:solidFill>
                          <a:effectLst/>
                          <a:latin typeface="Times New Roman" pitchFamily="18" charset="0"/>
                          <a:cs typeface="Times New Roman" pitchFamily="18" charset="0"/>
                        </a:rPr>
                        <a:t>EXPECTED RESULTS </a:t>
                      </a:r>
                      <a:endParaRPr lang="en-IN" sz="1400" b="1" i="0" strike="noStrike">
                        <a:solidFill>
                          <a:schemeClr val="bg1"/>
                        </a:solidFill>
                        <a:effectLst/>
                        <a:latin typeface="Times New Roman" pitchFamily="18" charset="0"/>
                        <a:cs typeface="Times New Roman" pitchFamily="18" charset="0"/>
                      </a:endParaRPr>
                    </a:p>
                  </a:txBody>
                  <a:tcPr marL="4293" marR="4293" marT="4293" marB="0" anchor="b">
                    <a:solidFill>
                      <a:schemeClr val="accent1"/>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algn="ctr" fontAlgn="b"/>
                      <a:r>
                        <a:rPr lang="en-IN" sz="1400" strike="noStrike">
                          <a:solidFill>
                            <a:schemeClr val="bg1"/>
                          </a:solidFill>
                          <a:effectLst/>
                          <a:latin typeface="Times New Roman" pitchFamily="18" charset="0"/>
                          <a:cs typeface="Times New Roman" pitchFamily="18" charset="0"/>
                        </a:rPr>
                        <a:t>ACTUAL RESULTS </a:t>
                      </a:r>
                      <a:endParaRPr lang="en-IN" sz="1400" b="1" i="0" strike="noStrike">
                        <a:solidFill>
                          <a:schemeClr val="bg1"/>
                        </a:solidFill>
                        <a:effectLst/>
                        <a:latin typeface="Times New Roman" pitchFamily="18" charset="0"/>
                        <a:cs typeface="Times New Roman" pitchFamily="18" charset="0"/>
                      </a:endParaRPr>
                    </a:p>
                  </a:txBody>
                  <a:tcPr marL="4293" marR="4293" marT="4293" marB="0" anchor="b">
                    <a:solidFill>
                      <a:schemeClr val="accent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844376">
                <a:tc vMerge="1">
                  <a:txBody>
                    <a:bodyPr/>
                    <a:lstStyle/>
                    <a:p>
                      <a:endParaRPr lang="en-US"/>
                    </a:p>
                  </a:txBody>
                  <a:tcPr/>
                </a:tc>
                <a:tc vMerge="1">
                  <a:txBody>
                    <a:bodyPr/>
                    <a:lstStyle/>
                    <a:p>
                      <a:endParaRPr lang="en-US"/>
                    </a:p>
                  </a:txBody>
                  <a:tcPr/>
                </a:tc>
                <a:tc>
                  <a:txBody>
                    <a:bodyPr/>
                    <a:lstStyle/>
                    <a:p>
                      <a:pPr algn="ctr" rtl="0" fontAlgn="ctr"/>
                      <a:r>
                        <a:rPr lang="en-IN" sz="1400" strike="noStrike" dirty="0">
                          <a:solidFill>
                            <a:schemeClr val="bg1"/>
                          </a:solidFill>
                          <a:effectLst/>
                          <a:latin typeface="Times New Roman" pitchFamily="18" charset="0"/>
                          <a:cs typeface="Times New Roman" pitchFamily="18" charset="0"/>
                        </a:rPr>
                        <a:t>MODEL CONSTANTS</a:t>
                      </a:r>
                      <a:endParaRPr lang="en-IN" sz="1400" b="1" i="0" strike="noStrike" dirty="0">
                        <a:solidFill>
                          <a:schemeClr val="bg1"/>
                        </a:solidFill>
                        <a:effectLst/>
                        <a:latin typeface="Times New Roman" pitchFamily="18" charset="0"/>
                        <a:cs typeface="Times New Roman" pitchFamily="18" charset="0"/>
                      </a:endParaRPr>
                    </a:p>
                  </a:txBody>
                  <a:tcPr marL="4293" marR="4293" marT="4293" marB="0" anchor="ctr">
                    <a:solidFill>
                      <a:schemeClr val="accent1"/>
                    </a:solidFill>
                  </a:tcPr>
                </a:tc>
                <a:tc>
                  <a:txBody>
                    <a:bodyPr/>
                    <a:lstStyle/>
                    <a:p>
                      <a:pPr algn="ctr" rtl="0" fontAlgn="ctr"/>
                      <a:r>
                        <a:rPr lang="en-IN" sz="1400" strike="noStrike" dirty="0">
                          <a:solidFill>
                            <a:schemeClr val="bg1"/>
                          </a:solidFill>
                          <a:effectLst/>
                          <a:latin typeface="Times New Roman" pitchFamily="18" charset="0"/>
                          <a:cs typeface="Times New Roman" pitchFamily="18" charset="0"/>
                        </a:rPr>
                        <a:t>R</a:t>
                      </a:r>
                      <a:endParaRPr lang="en-IN" sz="1400" b="1" i="0" strike="noStrike" dirty="0">
                        <a:solidFill>
                          <a:schemeClr val="bg1"/>
                        </a:solidFill>
                        <a:effectLst/>
                        <a:latin typeface="Times New Roman" pitchFamily="18" charset="0"/>
                        <a:cs typeface="Times New Roman" pitchFamily="18" charset="0"/>
                      </a:endParaRPr>
                    </a:p>
                  </a:txBody>
                  <a:tcPr marL="4293" marR="4293" marT="4293" marB="0" anchor="ctr">
                    <a:solidFill>
                      <a:schemeClr val="accent1"/>
                    </a:solidFill>
                  </a:tcPr>
                </a:tc>
                <a:tc>
                  <a:txBody>
                    <a:bodyPr/>
                    <a:lstStyle/>
                    <a:p>
                      <a:pPr algn="ctr" rtl="0" fontAlgn="ctr"/>
                      <a:r>
                        <a:rPr lang="el-GR" sz="1400" strike="noStrike" dirty="0">
                          <a:solidFill>
                            <a:schemeClr val="bg1"/>
                          </a:solidFill>
                          <a:effectLst/>
                          <a:latin typeface="Times New Roman" pitchFamily="18" charset="0"/>
                          <a:cs typeface="Times New Roman" pitchFamily="18" charset="0"/>
                        </a:rPr>
                        <a:t>χ2</a:t>
                      </a:r>
                      <a:endParaRPr lang="el-GR" sz="1400" b="1" i="0" strike="noStrike" dirty="0">
                        <a:solidFill>
                          <a:schemeClr val="bg1"/>
                        </a:solidFill>
                        <a:effectLst/>
                        <a:latin typeface="Times New Roman" pitchFamily="18" charset="0"/>
                        <a:cs typeface="Times New Roman" pitchFamily="18" charset="0"/>
                      </a:endParaRPr>
                    </a:p>
                  </a:txBody>
                  <a:tcPr marL="4293" marR="4293" marT="4293" marB="0" anchor="ctr">
                    <a:solidFill>
                      <a:schemeClr val="accent1"/>
                    </a:solidFill>
                  </a:tcPr>
                </a:tc>
                <a:tc>
                  <a:txBody>
                    <a:bodyPr/>
                    <a:lstStyle/>
                    <a:p>
                      <a:pPr algn="ctr" rtl="0" fontAlgn="ctr"/>
                      <a:r>
                        <a:rPr lang="en-IN" sz="1400" strike="noStrike" dirty="0">
                          <a:solidFill>
                            <a:schemeClr val="bg1"/>
                          </a:solidFill>
                          <a:effectLst/>
                          <a:latin typeface="Times New Roman" pitchFamily="18" charset="0"/>
                          <a:cs typeface="Times New Roman" pitchFamily="18" charset="0"/>
                        </a:rPr>
                        <a:t>RMSE</a:t>
                      </a:r>
                      <a:endParaRPr lang="en-IN" sz="1400" b="1" i="0" strike="noStrike" dirty="0">
                        <a:solidFill>
                          <a:schemeClr val="bg1"/>
                        </a:solidFill>
                        <a:effectLst/>
                        <a:latin typeface="Times New Roman" pitchFamily="18" charset="0"/>
                        <a:cs typeface="Times New Roman" pitchFamily="18" charset="0"/>
                      </a:endParaRPr>
                    </a:p>
                  </a:txBody>
                  <a:tcPr marL="4293" marR="4293" marT="4293" marB="0" anchor="ctr">
                    <a:solidFill>
                      <a:schemeClr val="accent1"/>
                    </a:solidFill>
                  </a:tcPr>
                </a:tc>
                <a:tc>
                  <a:txBody>
                    <a:bodyPr/>
                    <a:lstStyle/>
                    <a:p>
                      <a:pPr algn="ctr" rtl="0" fontAlgn="ctr"/>
                      <a:r>
                        <a:rPr lang="en-IN" sz="1400" strike="noStrike" dirty="0">
                          <a:solidFill>
                            <a:schemeClr val="bg1"/>
                          </a:solidFill>
                          <a:effectLst/>
                          <a:latin typeface="Times New Roman" pitchFamily="18" charset="0"/>
                          <a:cs typeface="Times New Roman" pitchFamily="18" charset="0"/>
                        </a:rPr>
                        <a:t>MODEL CONSTANTS</a:t>
                      </a:r>
                      <a:endParaRPr lang="en-IN" sz="1400" b="1" i="0" strike="noStrike" dirty="0">
                        <a:solidFill>
                          <a:schemeClr val="bg1"/>
                        </a:solidFill>
                        <a:effectLst/>
                        <a:latin typeface="Times New Roman" pitchFamily="18" charset="0"/>
                        <a:cs typeface="Times New Roman" pitchFamily="18" charset="0"/>
                      </a:endParaRPr>
                    </a:p>
                  </a:txBody>
                  <a:tcPr marL="4293" marR="4293" marT="4293" marB="0" anchor="ctr">
                    <a:solidFill>
                      <a:schemeClr val="accent1"/>
                    </a:solidFill>
                  </a:tcPr>
                </a:tc>
                <a:tc>
                  <a:txBody>
                    <a:bodyPr/>
                    <a:lstStyle/>
                    <a:p>
                      <a:pPr algn="ctr" rtl="0" fontAlgn="ctr"/>
                      <a:r>
                        <a:rPr lang="en-IN" sz="1400" strike="noStrike" dirty="0">
                          <a:solidFill>
                            <a:schemeClr val="bg1"/>
                          </a:solidFill>
                          <a:effectLst/>
                          <a:latin typeface="Times New Roman" pitchFamily="18" charset="0"/>
                          <a:cs typeface="Times New Roman" pitchFamily="18" charset="0"/>
                        </a:rPr>
                        <a:t>R</a:t>
                      </a:r>
                      <a:endParaRPr lang="en-IN" sz="1400" b="1" i="0" strike="noStrike" dirty="0">
                        <a:solidFill>
                          <a:schemeClr val="bg1"/>
                        </a:solidFill>
                        <a:effectLst/>
                        <a:latin typeface="Times New Roman" pitchFamily="18" charset="0"/>
                        <a:cs typeface="Times New Roman" pitchFamily="18" charset="0"/>
                      </a:endParaRPr>
                    </a:p>
                  </a:txBody>
                  <a:tcPr marL="4293" marR="4293" marT="4293" marB="0" anchor="ctr">
                    <a:solidFill>
                      <a:schemeClr val="accent1"/>
                    </a:solidFill>
                  </a:tcPr>
                </a:tc>
                <a:tc>
                  <a:txBody>
                    <a:bodyPr/>
                    <a:lstStyle/>
                    <a:p>
                      <a:pPr algn="ctr" rtl="0" fontAlgn="ctr"/>
                      <a:r>
                        <a:rPr lang="el-GR" sz="1400" strike="noStrike" dirty="0">
                          <a:solidFill>
                            <a:schemeClr val="bg1"/>
                          </a:solidFill>
                          <a:effectLst/>
                          <a:latin typeface="Times New Roman" pitchFamily="18" charset="0"/>
                          <a:cs typeface="Times New Roman" pitchFamily="18" charset="0"/>
                        </a:rPr>
                        <a:t>χ2</a:t>
                      </a:r>
                      <a:endParaRPr lang="el-GR" sz="1400" b="1" i="0" strike="noStrike" dirty="0">
                        <a:solidFill>
                          <a:schemeClr val="bg1"/>
                        </a:solidFill>
                        <a:effectLst/>
                        <a:latin typeface="Times New Roman" pitchFamily="18" charset="0"/>
                        <a:cs typeface="Times New Roman" pitchFamily="18" charset="0"/>
                      </a:endParaRPr>
                    </a:p>
                  </a:txBody>
                  <a:tcPr marL="4293" marR="4293" marT="4293" marB="0" anchor="ctr">
                    <a:solidFill>
                      <a:schemeClr val="accent1"/>
                    </a:solidFill>
                  </a:tcPr>
                </a:tc>
                <a:tc>
                  <a:txBody>
                    <a:bodyPr/>
                    <a:lstStyle/>
                    <a:p>
                      <a:pPr algn="ctr" rtl="0" fontAlgn="ctr"/>
                      <a:r>
                        <a:rPr lang="en-IN" sz="1400" strike="noStrike" dirty="0">
                          <a:solidFill>
                            <a:schemeClr val="bg1"/>
                          </a:solidFill>
                          <a:effectLst/>
                          <a:latin typeface="Times New Roman" pitchFamily="18" charset="0"/>
                          <a:cs typeface="Times New Roman" pitchFamily="18" charset="0"/>
                        </a:rPr>
                        <a:t>RMSE</a:t>
                      </a:r>
                      <a:endParaRPr lang="en-IN" sz="1400" b="1" i="0" strike="noStrike" dirty="0">
                        <a:solidFill>
                          <a:schemeClr val="bg1"/>
                        </a:solidFill>
                        <a:effectLst/>
                        <a:latin typeface="Times New Roman" pitchFamily="18" charset="0"/>
                        <a:cs typeface="Times New Roman" pitchFamily="18" charset="0"/>
                      </a:endParaRPr>
                    </a:p>
                  </a:txBody>
                  <a:tcPr marL="4293" marR="4293" marT="4293" marB="0" anchor="ctr">
                    <a:solidFill>
                      <a:schemeClr val="accent1"/>
                    </a:solidFill>
                  </a:tcPr>
                </a:tc>
                <a:extLst>
                  <a:ext uri="{0D108BD9-81ED-4DB2-BD59-A6C34878D82A}">
                    <a16:rowId xmlns:a16="http://schemas.microsoft.com/office/drawing/2014/main" val="10002"/>
                  </a:ext>
                </a:extLst>
              </a:tr>
              <a:tr h="634338">
                <a:tc>
                  <a:txBody>
                    <a:bodyPr/>
                    <a:lstStyle/>
                    <a:p>
                      <a:pPr algn="ctr" rtl="0" fontAlgn="ctr"/>
                      <a:r>
                        <a:rPr lang="en-IN" sz="1400" strike="noStrike" dirty="0">
                          <a:solidFill>
                            <a:schemeClr val="bg1"/>
                          </a:solidFill>
                          <a:effectLst/>
                          <a:latin typeface="Times New Roman" pitchFamily="18" charset="0"/>
                          <a:cs typeface="Times New Roman" pitchFamily="18" charset="0"/>
                        </a:rPr>
                        <a:t>1</a:t>
                      </a:r>
                      <a:endParaRPr lang="en-IN" sz="1400" b="1" i="0" strike="noStrike" dirty="0">
                        <a:solidFill>
                          <a:schemeClr val="bg1"/>
                        </a:solidFill>
                        <a:effectLst/>
                        <a:latin typeface="Times New Roman" pitchFamily="18" charset="0"/>
                        <a:cs typeface="Times New Roman" pitchFamily="18" charset="0"/>
                      </a:endParaRPr>
                    </a:p>
                  </a:txBody>
                  <a:tcPr marL="4293" marR="4293" marT="4293" marB="0" anchor="ctr">
                    <a:solidFill>
                      <a:schemeClr val="accent1"/>
                    </a:solidFill>
                  </a:tcPr>
                </a:tc>
                <a:tc>
                  <a:txBody>
                    <a:bodyPr/>
                    <a:lstStyle/>
                    <a:p>
                      <a:pPr algn="ctr" rtl="0" fontAlgn="ctr"/>
                      <a:r>
                        <a:rPr lang="en-IN" sz="1400" strike="noStrike" dirty="0">
                          <a:effectLst/>
                          <a:latin typeface="Times New Roman" pitchFamily="18" charset="0"/>
                          <a:cs typeface="Times New Roman" pitchFamily="18" charset="0"/>
                        </a:rPr>
                        <a:t>Lewis/Newton</a:t>
                      </a:r>
                      <a:endParaRPr lang="en-IN" sz="1400" b="1" i="0" strike="noStrike" dirty="0">
                        <a:solidFill>
                          <a:srgbClr val="3F3F3F"/>
                        </a:solidFill>
                        <a:effectLst/>
                        <a:latin typeface="Times New Roman" pitchFamily="18" charset="0"/>
                        <a:cs typeface="Times New Roman" pitchFamily="18" charset="0"/>
                      </a:endParaRPr>
                    </a:p>
                  </a:txBody>
                  <a:tcPr marL="4293" marR="4293" marT="4293" marB="0" anchor="ctr"/>
                </a:tc>
                <a:tc>
                  <a:txBody>
                    <a:bodyPr/>
                    <a:lstStyle/>
                    <a:p>
                      <a:pPr algn="ctr" rtl="0" fontAlgn="ctr"/>
                      <a:r>
                        <a:rPr lang="en-IN" sz="1400" strike="noStrike">
                          <a:effectLst/>
                          <a:latin typeface="Times New Roman" pitchFamily="18" charset="0"/>
                          <a:cs typeface="Times New Roman" pitchFamily="18" charset="0"/>
                        </a:rPr>
                        <a:t>k=0.000175</a:t>
                      </a:r>
                      <a:endParaRPr lang="en-IN" sz="1400" b="1" i="0" strike="noStrike">
                        <a:solidFill>
                          <a:srgbClr val="3F3F3F"/>
                        </a:solidFill>
                        <a:effectLst/>
                        <a:latin typeface="Times New Roman" pitchFamily="18" charset="0"/>
                        <a:cs typeface="Times New Roman" pitchFamily="18" charset="0"/>
                      </a:endParaRPr>
                    </a:p>
                  </a:txBody>
                  <a:tcPr marL="4293" marR="4293" marT="4293" marB="0" anchor="ctr"/>
                </a:tc>
                <a:tc>
                  <a:txBody>
                    <a:bodyPr/>
                    <a:lstStyle/>
                    <a:p>
                      <a:pPr algn="ctr" rtl="0" fontAlgn="ctr"/>
                      <a:r>
                        <a:rPr lang="en-IN" sz="1400" strike="noStrike" dirty="0">
                          <a:effectLst/>
                          <a:latin typeface="Times New Roman" pitchFamily="18" charset="0"/>
                          <a:cs typeface="Times New Roman" pitchFamily="18" charset="0"/>
                        </a:rPr>
                        <a:t>0.97917</a:t>
                      </a:r>
                      <a:endParaRPr lang="en-IN" sz="1400" b="1" i="0" strike="noStrike" dirty="0">
                        <a:solidFill>
                          <a:srgbClr val="3F3F3F"/>
                        </a:solidFill>
                        <a:effectLst/>
                        <a:latin typeface="Times New Roman" pitchFamily="18" charset="0"/>
                        <a:cs typeface="Times New Roman" pitchFamily="18" charset="0"/>
                      </a:endParaRPr>
                    </a:p>
                  </a:txBody>
                  <a:tcPr marL="4293" marR="4293" marT="4293" marB="0" anchor="ctr"/>
                </a:tc>
                <a:tc>
                  <a:txBody>
                    <a:bodyPr/>
                    <a:lstStyle/>
                    <a:p>
                      <a:pPr algn="ctr" rtl="0" fontAlgn="ctr"/>
                      <a:r>
                        <a:rPr lang="en-IN" sz="1400" strike="noStrike">
                          <a:effectLst/>
                          <a:latin typeface="Times New Roman" pitchFamily="18" charset="0"/>
                          <a:cs typeface="Times New Roman" pitchFamily="18" charset="0"/>
                        </a:rPr>
                        <a:t>0.00532338</a:t>
                      </a:r>
                      <a:endParaRPr lang="en-IN" sz="1400" b="1" i="0" strike="noStrike">
                        <a:solidFill>
                          <a:srgbClr val="3F3F3F"/>
                        </a:solidFill>
                        <a:effectLst/>
                        <a:latin typeface="Times New Roman" pitchFamily="18" charset="0"/>
                        <a:cs typeface="Times New Roman" pitchFamily="18" charset="0"/>
                      </a:endParaRPr>
                    </a:p>
                  </a:txBody>
                  <a:tcPr marL="4293" marR="4293" marT="4293" marB="0" anchor="ctr"/>
                </a:tc>
                <a:tc>
                  <a:txBody>
                    <a:bodyPr/>
                    <a:lstStyle/>
                    <a:p>
                      <a:pPr algn="ctr" rtl="0" fontAlgn="ctr"/>
                      <a:r>
                        <a:rPr lang="en-IN" sz="1400" strike="noStrike" dirty="0">
                          <a:effectLst/>
                          <a:latin typeface="Times New Roman" pitchFamily="18" charset="0"/>
                          <a:cs typeface="Times New Roman" pitchFamily="18" charset="0"/>
                        </a:rPr>
                        <a:t>0.06824925</a:t>
                      </a:r>
                      <a:endParaRPr lang="en-IN" sz="1400" b="1" i="0" strike="noStrike" dirty="0">
                        <a:solidFill>
                          <a:srgbClr val="3F3F3F"/>
                        </a:solidFill>
                        <a:effectLst/>
                        <a:latin typeface="Times New Roman" pitchFamily="18" charset="0"/>
                        <a:cs typeface="Times New Roman" pitchFamily="18" charset="0"/>
                      </a:endParaRPr>
                    </a:p>
                  </a:txBody>
                  <a:tcPr marL="4293" marR="4293" marT="4293" marB="0" anchor="ctr"/>
                </a:tc>
                <a:tc>
                  <a:txBody>
                    <a:bodyPr/>
                    <a:lstStyle/>
                    <a:p>
                      <a:pPr algn="ctr" rtl="0" fontAlgn="ctr"/>
                      <a:r>
                        <a:rPr lang="en-IN" sz="1400" strike="noStrike" dirty="0">
                          <a:effectLst/>
                          <a:latin typeface="Times New Roman" pitchFamily="18" charset="0"/>
                          <a:cs typeface="Times New Roman" pitchFamily="18" charset="0"/>
                        </a:rPr>
                        <a:t>k =0.000148</a:t>
                      </a:r>
                      <a:endParaRPr lang="en-IN" sz="1400" b="1" i="0" strike="noStrike" dirty="0">
                        <a:solidFill>
                          <a:srgbClr val="3F3F3F"/>
                        </a:solidFill>
                        <a:effectLst/>
                        <a:latin typeface="Times New Roman" pitchFamily="18" charset="0"/>
                        <a:cs typeface="Times New Roman" pitchFamily="18" charset="0"/>
                      </a:endParaRPr>
                    </a:p>
                  </a:txBody>
                  <a:tcPr marL="4293" marR="4293" marT="4293" marB="0" anchor="ctr"/>
                </a:tc>
                <a:tc>
                  <a:txBody>
                    <a:bodyPr/>
                    <a:lstStyle/>
                    <a:p>
                      <a:pPr algn="ctr" rtl="0" fontAlgn="ctr"/>
                      <a:r>
                        <a:rPr lang="en-IN" sz="1400" strike="noStrike">
                          <a:effectLst/>
                          <a:latin typeface="Times New Roman" pitchFamily="18" charset="0"/>
                          <a:cs typeface="Times New Roman" pitchFamily="18" charset="0"/>
                        </a:rPr>
                        <a:t>0.987</a:t>
                      </a:r>
                      <a:endParaRPr lang="en-IN" sz="1400" b="1" i="0" strike="noStrike">
                        <a:solidFill>
                          <a:srgbClr val="3F3F3F"/>
                        </a:solidFill>
                        <a:effectLst/>
                        <a:latin typeface="Times New Roman" pitchFamily="18" charset="0"/>
                        <a:cs typeface="Times New Roman" pitchFamily="18" charset="0"/>
                      </a:endParaRPr>
                    </a:p>
                  </a:txBody>
                  <a:tcPr marL="4293" marR="4293" marT="4293" marB="0" anchor="ctr"/>
                </a:tc>
                <a:tc>
                  <a:txBody>
                    <a:bodyPr/>
                    <a:lstStyle/>
                    <a:p>
                      <a:pPr algn="ctr" rtl="0" fontAlgn="ctr"/>
                      <a:r>
                        <a:rPr lang="en-IN" sz="1400" strike="noStrike">
                          <a:effectLst/>
                          <a:latin typeface="Times New Roman" pitchFamily="18" charset="0"/>
                          <a:cs typeface="Times New Roman" pitchFamily="18" charset="0"/>
                        </a:rPr>
                        <a:t>0.00163</a:t>
                      </a:r>
                      <a:endParaRPr lang="en-IN" sz="1400" b="1" i="0" strike="noStrike">
                        <a:solidFill>
                          <a:srgbClr val="3F3F3F"/>
                        </a:solidFill>
                        <a:effectLst/>
                        <a:latin typeface="Times New Roman" pitchFamily="18" charset="0"/>
                        <a:cs typeface="Times New Roman" pitchFamily="18" charset="0"/>
                      </a:endParaRPr>
                    </a:p>
                  </a:txBody>
                  <a:tcPr marL="4293" marR="4293" marT="4293" marB="0" anchor="ctr"/>
                </a:tc>
                <a:tc>
                  <a:txBody>
                    <a:bodyPr/>
                    <a:lstStyle/>
                    <a:p>
                      <a:pPr algn="ctr" rtl="0" fontAlgn="ctr"/>
                      <a:r>
                        <a:rPr lang="en-IN" sz="1400" strike="noStrike">
                          <a:effectLst/>
                          <a:latin typeface="Times New Roman" pitchFamily="18" charset="0"/>
                          <a:cs typeface="Times New Roman" pitchFamily="18" charset="0"/>
                        </a:rPr>
                        <a:t>0.0496</a:t>
                      </a:r>
                      <a:endParaRPr lang="en-IN" sz="1400" b="1" i="0" strike="noStrike">
                        <a:solidFill>
                          <a:srgbClr val="3F3F3F"/>
                        </a:solidFill>
                        <a:effectLst/>
                        <a:latin typeface="Times New Roman" pitchFamily="18" charset="0"/>
                        <a:cs typeface="Times New Roman" pitchFamily="18" charset="0"/>
                      </a:endParaRPr>
                    </a:p>
                  </a:txBody>
                  <a:tcPr marL="4293" marR="4293" marT="4293" marB="0" anchor="ctr"/>
                </a:tc>
                <a:extLst>
                  <a:ext uri="{0D108BD9-81ED-4DB2-BD59-A6C34878D82A}">
                    <a16:rowId xmlns:a16="http://schemas.microsoft.com/office/drawing/2014/main" val="10003"/>
                  </a:ext>
                </a:extLst>
              </a:tr>
              <a:tr h="844376">
                <a:tc>
                  <a:txBody>
                    <a:bodyPr/>
                    <a:lstStyle/>
                    <a:p>
                      <a:pPr algn="ctr" rtl="0" fontAlgn="ctr"/>
                      <a:r>
                        <a:rPr lang="en-IN" sz="1400" strike="noStrike" dirty="0">
                          <a:solidFill>
                            <a:schemeClr val="bg1"/>
                          </a:solidFill>
                          <a:effectLst/>
                          <a:latin typeface="Times New Roman" pitchFamily="18" charset="0"/>
                          <a:cs typeface="Times New Roman" pitchFamily="18" charset="0"/>
                        </a:rPr>
                        <a:t>2</a:t>
                      </a:r>
                      <a:endParaRPr lang="en-IN" sz="1400" b="1" i="0" strike="noStrike" dirty="0">
                        <a:solidFill>
                          <a:schemeClr val="bg1"/>
                        </a:solidFill>
                        <a:effectLst/>
                        <a:latin typeface="Times New Roman" pitchFamily="18" charset="0"/>
                        <a:cs typeface="Times New Roman" pitchFamily="18" charset="0"/>
                      </a:endParaRPr>
                    </a:p>
                  </a:txBody>
                  <a:tcPr marL="4293" marR="4293" marT="4293" marB="0" anchor="ctr">
                    <a:solidFill>
                      <a:schemeClr val="accent1"/>
                    </a:solidFill>
                  </a:tcPr>
                </a:tc>
                <a:tc>
                  <a:txBody>
                    <a:bodyPr/>
                    <a:lstStyle/>
                    <a:p>
                      <a:pPr algn="ctr" rtl="0" fontAlgn="ctr"/>
                      <a:r>
                        <a:rPr lang="en-IN" sz="1400" strike="noStrike" dirty="0">
                          <a:effectLst/>
                          <a:latin typeface="Times New Roman" pitchFamily="18" charset="0"/>
                          <a:cs typeface="Times New Roman" pitchFamily="18" charset="0"/>
                        </a:rPr>
                        <a:t>Henderson and </a:t>
                      </a:r>
                      <a:r>
                        <a:rPr lang="en-IN" sz="1400" strike="noStrike" dirty="0" err="1">
                          <a:effectLst/>
                          <a:latin typeface="Times New Roman" pitchFamily="18" charset="0"/>
                          <a:cs typeface="Times New Roman" pitchFamily="18" charset="0"/>
                        </a:rPr>
                        <a:t>Pabis</a:t>
                      </a:r>
                      <a:endParaRPr lang="en-IN" sz="1400" b="1" i="0" strike="noStrike" dirty="0">
                        <a:solidFill>
                          <a:srgbClr val="3F3F3F"/>
                        </a:solidFill>
                        <a:effectLst/>
                        <a:latin typeface="Times New Roman" pitchFamily="18" charset="0"/>
                        <a:cs typeface="Times New Roman" pitchFamily="18" charset="0"/>
                      </a:endParaRPr>
                    </a:p>
                  </a:txBody>
                  <a:tcPr marL="4293" marR="4293" marT="4293" marB="0" anchor="ctr"/>
                </a:tc>
                <a:tc>
                  <a:txBody>
                    <a:bodyPr/>
                    <a:lstStyle/>
                    <a:p>
                      <a:pPr algn="ctr" rtl="0" fontAlgn="ctr"/>
                      <a:r>
                        <a:rPr lang="en-IN" sz="1400" strike="noStrike" dirty="0">
                          <a:effectLst/>
                          <a:latin typeface="Times New Roman" pitchFamily="18" charset="0"/>
                          <a:cs typeface="Times New Roman" pitchFamily="18" charset="0"/>
                        </a:rPr>
                        <a:t>a=1.072410, k= 0.000192</a:t>
                      </a:r>
                      <a:endParaRPr lang="en-IN" sz="1400" b="1" i="0" strike="noStrike" dirty="0">
                        <a:solidFill>
                          <a:srgbClr val="3F3F3F"/>
                        </a:solidFill>
                        <a:effectLst/>
                        <a:latin typeface="Times New Roman" pitchFamily="18" charset="0"/>
                        <a:cs typeface="Times New Roman" pitchFamily="18" charset="0"/>
                      </a:endParaRPr>
                    </a:p>
                  </a:txBody>
                  <a:tcPr marL="4293" marR="4293" marT="4293" marB="0" anchor="ctr"/>
                </a:tc>
                <a:tc>
                  <a:txBody>
                    <a:bodyPr/>
                    <a:lstStyle/>
                    <a:p>
                      <a:pPr algn="ctr" rtl="0" fontAlgn="ctr"/>
                      <a:r>
                        <a:rPr lang="en-IN" sz="1400" strike="noStrike" dirty="0">
                          <a:effectLst/>
                          <a:latin typeface="Times New Roman" pitchFamily="18" charset="0"/>
                          <a:cs typeface="Times New Roman" pitchFamily="18" charset="0"/>
                        </a:rPr>
                        <a:t>0.98143</a:t>
                      </a:r>
                      <a:endParaRPr lang="en-IN" sz="1400" b="1" i="0" strike="noStrike" dirty="0">
                        <a:solidFill>
                          <a:srgbClr val="3F3F3F"/>
                        </a:solidFill>
                        <a:effectLst/>
                        <a:latin typeface="Times New Roman" pitchFamily="18" charset="0"/>
                        <a:cs typeface="Times New Roman" pitchFamily="18" charset="0"/>
                      </a:endParaRPr>
                    </a:p>
                  </a:txBody>
                  <a:tcPr marL="4293" marR="4293" marT="4293" marB="0" anchor="ctr"/>
                </a:tc>
                <a:tc>
                  <a:txBody>
                    <a:bodyPr/>
                    <a:lstStyle/>
                    <a:p>
                      <a:pPr algn="ctr" rtl="0" fontAlgn="ctr"/>
                      <a:r>
                        <a:rPr lang="en-IN" sz="1400" strike="noStrike">
                          <a:effectLst/>
                          <a:latin typeface="Times New Roman" pitchFamily="18" charset="0"/>
                          <a:cs typeface="Times New Roman" pitchFamily="18" charset="0"/>
                        </a:rPr>
                        <a:t>0.00554117</a:t>
                      </a:r>
                      <a:endParaRPr lang="en-IN" sz="1400" b="1" i="0" strike="noStrike">
                        <a:solidFill>
                          <a:srgbClr val="3F3F3F"/>
                        </a:solidFill>
                        <a:effectLst/>
                        <a:latin typeface="Times New Roman" pitchFamily="18" charset="0"/>
                        <a:cs typeface="Times New Roman" pitchFamily="18" charset="0"/>
                      </a:endParaRPr>
                    </a:p>
                  </a:txBody>
                  <a:tcPr marL="4293" marR="4293" marT="4293" marB="0" anchor="ctr"/>
                </a:tc>
                <a:tc>
                  <a:txBody>
                    <a:bodyPr/>
                    <a:lstStyle/>
                    <a:p>
                      <a:pPr algn="ctr" rtl="0" fontAlgn="ctr"/>
                      <a:r>
                        <a:rPr lang="en-IN" sz="1400" strike="noStrike">
                          <a:effectLst/>
                          <a:latin typeface="Times New Roman" pitchFamily="18" charset="0"/>
                          <a:cs typeface="Times New Roman" pitchFamily="18" charset="0"/>
                        </a:rPr>
                        <a:t>0.06446611</a:t>
                      </a:r>
                      <a:endParaRPr lang="en-IN" sz="1400" b="1" i="0" strike="noStrike">
                        <a:solidFill>
                          <a:srgbClr val="3F3F3F"/>
                        </a:solidFill>
                        <a:effectLst/>
                        <a:latin typeface="Times New Roman" pitchFamily="18" charset="0"/>
                        <a:cs typeface="Times New Roman" pitchFamily="18" charset="0"/>
                      </a:endParaRPr>
                    </a:p>
                  </a:txBody>
                  <a:tcPr marL="4293" marR="4293" marT="4293" marB="0" anchor="ctr"/>
                </a:tc>
                <a:tc>
                  <a:txBody>
                    <a:bodyPr/>
                    <a:lstStyle/>
                    <a:p>
                      <a:pPr algn="ctr" rtl="0" fontAlgn="ctr"/>
                      <a:r>
                        <a:rPr lang="en-IN" sz="1400" strike="noStrike" dirty="0">
                          <a:effectLst/>
                          <a:latin typeface="Times New Roman" pitchFamily="18" charset="0"/>
                          <a:cs typeface="Times New Roman" pitchFamily="18" charset="0"/>
                        </a:rPr>
                        <a:t>a = 1.025;</a:t>
                      </a:r>
                    </a:p>
                    <a:p>
                      <a:pPr algn="ctr" rtl="0" fontAlgn="ctr"/>
                      <a:r>
                        <a:rPr lang="en-IN" sz="1400" strike="noStrike" dirty="0">
                          <a:effectLst/>
                          <a:latin typeface="Times New Roman" pitchFamily="18" charset="0"/>
                          <a:cs typeface="Times New Roman" pitchFamily="18" charset="0"/>
                        </a:rPr>
                        <a:t> k = 0.3938</a:t>
                      </a:r>
                      <a:endParaRPr lang="en-IN" sz="1400" b="1" i="0" strike="noStrike" dirty="0">
                        <a:solidFill>
                          <a:srgbClr val="3F3F3F"/>
                        </a:solidFill>
                        <a:effectLst/>
                        <a:latin typeface="Times New Roman" pitchFamily="18" charset="0"/>
                        <a:cs typeface="Times New Roman" pitchFamily="18" charset="0"/>
                      </a:endParaRPr>
                    </a:p>
                  </a:txBody>
                  <a:tcPr marL="4293" marR="4293" marT="4293" marB="0" anchor="ctr"/>
                </a:tc>
                <a:tc>
                  <a:txBody>
                    <a:bodyPr/>
                    <a:lstStyle/>
                    <a:p>
                      <a:pPr algn="ctr" rtl="0" fontAlgn="ctr"/>
                      <a:r>
                        <a:rPr lang="en-IN" sz="1400" strike="noStrike">
                          <a:effectLst/>
                          <a:latin typeface="Times New Roman" pitchFamily="18" charset="0"/>
                          <a:cs typeface="Times New Roman" pitchFamily="18" charset="0"/>
                        </a:rPr>
                        <a:t>0.988</a:t>
                      </a:r>
                      <a:endParaRPr lang="en-IN" sz="1400" b="1" i="0" strike="noStrike">
                        <a:solidFill>
                          <a:srgbClr val="3F3F3F"/>
                        </a:solidFill>
                        <a:effectLst/>
                        <a:latin typeface="Times New Roman" pitchFamily="18" charset="0"/>
                        <a:cs typeface="Times New Roman" pitchFamily="18" charset="0"/>
                      </a:endParaRPr>
                    </a:p>
                  </a:txBody>
                  <a:tcPr marL="4293" marR="4293" marT="4293" marB="0" anchor="ctr"/>
                </a:tc>
                <a:tc>
                  <a:txBody>
                    <a:bodyPr/>
                    <a:lstStyle/>
                    <a:p>
                      <a:pPr algn="ctr" rtl="0" fontAlgn="ctr"/>
                      <a:r>
                        <a:rPr lang="en-IN" sz="1400" strike="noStrike">
                          <a:effectLst/>
                          <a:latin typeface="Times New Roman" pitchFamily="18" charset="0"/>
                          <a:cs typeface="Times New Roman" pitchFamily="18" charset="0"/>
                        </a:rPr>
                        <a:t>0.001435</a:t>
                      </a:r>
                      <a:endParaRPr lang="en-IN" sz="1400" b="1" i="0" strike="noStrike">
                        <a:solidFill>
                          <a:srgbClr val="3F3F3F"/>
                        </a:solidFill>
                        <a:effectLst/>
                        <a:latin typeface="Times New Roman" pitchFamily="18" charset="0"/>
                        <a:cs typeface="Times New Roman" pitchFamily="18" charset="0"/>
                      </a:endParaRPr>
                    </a:p>
                  </a:txBody>
                  <a:tcPr marL="4293" marR="4293" marT="4293" marB="0" anchor="ctr"/>
                </a:tc>
                <a:tc>
                  <a:txBody>
                    <a:bodyPr/>
                    <a:lstStyle/>
                    <a:p>
                      <a:pPr algn="ctr" rtl="0" fontAlgn="ctr"/>
                      <a:r>
                        <a:rPr lang="en-IN" sz="1400" strike="noStrike">
                          <a:effectLst/>
                          <a:latin typeface="Times New Roman" pitchFamily="18" charset="0"/>
                          <a:cs typeface="Times New Roman" pitchFamily="18" charset="0"/>
                        </a:rPr>
                        <a:t>0.0514</a:t>
                      </a:r>
                      <a:endParaRPr lang="en-IN" sz="1400" b="1" i="0" strike="noStrike">
                        <a:solidFill>
                          <a:srgbClr val="3F3F3F"/>
                        </a:solidFill>
                        <a:effectLst/>
                        <a:latin typeface="Times New Roman" pitchFamily="18" charset="0"/>
                        <a:cs typeface="Times New Roman" pitchFamily="18" charset="0"/>
                      </a:endParaRPr>
                    </a:p>
                  </a:txBody>
                  <a:tcPr marL="4293" marR="4293" marT="4293" marB="0" anchor="ctr"/>
                </a:tc>
                <a:extLst>
                  <a:ext uri="{0D108BD9-81ED-4DB2-BD59-A6C34878D82A}">
                    <a16:rowId xmlns:a16="http://schemas.microsoft.com/office/drawing/2014/main" val="10004"/>
                  </a:ext>
                </a:extLst>
              </a:tr>
              <a:tr h="1264451">
                <a:tc>
                  <a:txBody>
                    <a:bodyPr/>
                    <a:lstStyle/>
                    <a:p>
                      <a:pPr algn="ctr" rtl="0" fontAlgn="ctr"/>
                      <a:r>
                        <a:rPr lang="en-IN" sz="1400" strike="noStrike" dirty="0">
                          <a:solidFill>
                            <a:schemeClr val="bg1"/>
                          </a:solidFill>
                          <a:effectLst/>
                          <a:latin typeface="Times New Roman" pitchFamily="18" charset="0"/>
                          <a:cs typeface="Times New Roman" pitchFamily="18" charset="0"/>
                        </a:rPr>
                        <a:t>3</a:t>
                      </a:r>
                      <a:endParaRPr lang="en-IN" sz="1400" b="1" i="0" strike="noStrike" dirty="0">
                        <a:solidFill>
                          <a:schemeClr val="bg1"/>
                        </a:solidFill>
                        <a:effectLst/>
                        <a:latin typeface="Times New Roman" pitchFamily="18" charset="0"/>
                        <a:cs typeface="Times New Roman" pitchFamily="18" charset="0"/>
                      </a:endParaRPr>
                    </a:p>
                  </a:txBody>
                  <a:tcPr marL="4293" marR="4293" marT="4293" marB="0" anchor="ctr">
                    <a:solidFill>
                      <a:schemeClr val="accent1"/>
                    </a:solidFill>
                  </a:tcPr>
                </a:tc>
                <a:tc>
                  <a:txBody>
                    <a:bodyPr/>
                    <a:lstStyle/>
                    <a:p>
                      <a:pPr algn="ctr" rtl="0" fontAlgn="ctr"/>
                      <a:r>
                        <a:rPr lang="en-IN" sz="1400" strike="noStrike" dirty="0">
                          <a:effectLst/>
                          <a:latin typeface="Times New Roman" pitchFamily="18" charset="0"/>
                          <a:cs typeface="Times New Roman" pitchFamily="18" charset="0"/>
                        </a:rPr>
                        <a:t>Logarithmic</a:t>
                      </a:r>
                      <a:endParaRPr lang="en-IN" sz="1400" b="1" i="0" strike="noStrike" dirty="0">
                        <a:solidFill>
                          <a:srgbClr val="3F3F3F"/>
                        </a:solidFill>
                        <a:effectLst/>
                        <a:latin typeface="Times New Roman" pitchFamily="18" charset="0"/>
                        <a:cs typeface="Times New Roman" pitchFamily="18" charset="0"/>
                      </a:endParaRPr>
                    </a:p>
                  </a:txBody>
                  <a:tcPr marL="4293" marR="4293" marT="4293" marB="0" anchor="ctr">
                    <a:solidFill>
                      <a:srgbClr val="92D050"/>
                    </a:solidFill>
                  </a:tcPr>
                </a:tc>
                <a:tc>
                  <a:txBody>
                    <a:bodyPr/>
                    <a:lstStyle/>
                    <a:p>
                      <a:pPr algn="ctr" rtl="0" fontAlgn="ctr"/>
                      <a:r>
                        <a:rPr lang="en-IN" sz="1400" strike="noStrike" dirty="0">
                          <a:effectLst/>
                          <a:latin typeface="Times New Roman" pitchFamily="18" charset="0"/>
                          <a:cs typeface="Times New Roman" pitchFamily="18" charset="0"/>
                        </a:rPr>
                        <a:t>a=1.206919,k=0.000149,</a:t>
                      </a:r>
                      <a:endParaRPr lang="en-IN" sz="1400" b="1" i="0" strike="noStrike" dirty="0">
                        <a:solidFill>
                          <a:srgbClr val="3F3F3F"/>
                        </a:solidFill>
                        <a:effectLst/>
                        <a:latin typeface="Times New Roman" pitchFamily="18" charset="0"/>
                        <a:cs typeface="Times New Roman" pitchFamily="18" charset="0"/>
                      </a:endParaRPr>
                    </a:p>
                  </a:txBody>
                  <a:tcPr marL="4293" marR="4293" marT="4293" marB="0" anchor="ctr">
                    <a:solidFill>
                      <a:srgbClr val="92D050"/>
                    </a:solidFill>
                  </a:tcPr>
                </a:tc>
                <a:tc>
                  <a:txBody>
                    <a:bodyPr/>
                    <a:lstStyle/>
                    <a:p>
                      <a:pPr algn="ctr" rtl="0" fontAlgn="ctr"/>
                      <a:r>
                        <a:rPr lang="en-IN" sz="1400" strike="noStrike" dirty="0">
                          <a:effectLst/>
                          <a:latin typeface="Times New Roman" pitchFamily="18" charset="0"/>
                          <a:cs typeface="Times New Roman" pitchFamily="18" charset="0"/>
                        </a:rPr>
                        <a:t>0.99191</a:t>
                      </a:r>
                      <a:endParaRPr lang="en-IN" sz="1400" b="1" i="0" strike="noStrike" dirty="0">
                        <a:solidFill>
                          <a:srgbClr val="3F3F3F"/>
                        </a:solidFill>
                        <a:effectLst/>
                        <a:latin typeface="Times New Roman" pitchFamily="18" charset="0"/>
                        <a:cs typeface="Times New Roman" pitchFamily="18" charset="0"/>
                      </a:endParaRPr>
                    </a:p>
                  </a:txBody>
                  <a:tcPr marL="4293" marR="4293" marT="4293" marB="0" anchor="ctr">
                    <a:solidFill>
                      <a:srgbClr val="92D050"/>
                    </a:solidFill>
                  </a:tcPr>
                </a:tc>
                <a:tc>
                  <a:txBody>
                    <a:bodyPr/>
                    <a:lstStyle/>
                    <a:p>
                      <a:pPr algn="ctr" rtl="0" fontAlgn="ctr"/>
                      <a:r>
                        <a:rPr lang="en-IN" sz="1400" strike="noStrike" dirty="0">
                          <a:effectLst/>
                          <a:latin typeface="Times New Roman" pitchFamily="18" charset="0"/>
                          <a:cs typeface="Times New Roman" pitchFamily="18" charset="0"/>
                        </a:rPr>
                        <a:t>0.002912</a:t>
                      </a:r>
                      <a:endParaRPr lang="en-IN" sz="1400" b="1" i="0" strike="noStrike" dirty="0">
                        <a:solidFill>
                          <a:srgbClr val="3F3F3F"/>
                        </a:solidFill>
                        <a:effectLst/>
                        <a:latin typeface="Times New Roman" pitchFamily="18" charset="0"/>
                        <a:cs typeface="Times New Roman" pitchFamily="18" charset="0"/>
                      </a:endParaRPr>
                    </a:p>
                  </a:txBody>
                  <a:tcPr marL="4293" marR="4293" marT="4293" marB="0" anchor="ctr">
                    <a:solidFill>
                      <a:srgbClr val="92D050"/>
                    </a:solidFill>
                  </a:tcPr>
                </a:tc>
                <a:tc>
                  <a:txBody>
                    <a:bodyPr/>
                    <a:lstStyle/>
                    <a:p>
                      <a:pPr algn="ctr" rtl="0" fontAlgn="ctr"/>
                      <a:r>
                        <a:rPr lang="en-IN" sz="1400" strike="noStrike" dirty="0">
                          <a:effectLst/>
                          <a:latin typeface="Times New Roman" pitchFamily="18" charset="0"/>
                          <a:cs typeface="Times New Roman" pitchFamily="18" charset="0"/>
                        </a:rPr>
                        <a:t>0.04266144</a:t>
                      </a:r>
                      <a:endParaRPr lang="en-IN" sz="1400" b="1" i="0" strike="noStrike" dirty="0">
                        <a:solidFill>
                          <a:srgbClr val="3F3F3F"/>
                        </a:solidFill>
                        <a:effectLst/>
                        <a:latin typeface="Times New Roman" pitchFamily="18" charset="0"/>
                        <a:cs typeface="Times New Roman" pitchFamily="18" charset="0"/>
                      </a:endParaRPr>
                    </a:p>
                  </a:txBody>
                  <a:tcPr marL="4293" marR="4293" marT="4293" marB="0" anchor="ctr">
                    <a:solidFill>
                      <a:srgbClr val="92D050"/>
                    </a:solidFill>
                  </a:tcPr>
                </a:tc>
                <a:tc>
                  <a:txBody>
                    <a:bodyPr/>
                    <a:lstStyle/>
                    <a:p>
                      <a:pPr algn="ctr" rtl="0" fontAlgn="ctr"/>
                      <a:r>
                        <a:rPr lang="pt-BR" sz="1400" strike="noStrike" dirty="0">
                          <a:effectLst/>
                          <a:latin typeface="Times New Roman" pitchFamily="18" charset="0"/>
                          <a:cs typeface="Times New Roman" pitchFamily="18" charset="0"/>
                        </a:rPr>
                        <a:t>a = 0.9925; k = 0.4952; c = 0.05016</a:t>
                      </a:r>
                      <a:endParaRPr lang="pt-BR" sz="1400" b="1" i="0" strike="noStrike" dirty="0">
                        <a:solidFill>
                          <a:srgbClr val="3F3F3F"/>
                        </a:solidFill>
                        <a:effectLst/>
                        <a:latin typeface="Times New Roman" pitchFamily="18" charset="0"/>
                        <a:cs typeface="Times New Roman" pitchFamily="18" charset="0"/>
                      </a:endParaRPr>
                    </a:p>
                  </a:txBody>
                  <a:tcPr marL="4293" marR="4293" marT="4293" marB="0" anchor="ctr">
                    <a:solidFill>
                      <a:srgbClr val="92D050"/>
                    </a:solidFill>
                  </a:tcPr>
                </a:tc>
                <a:tc>
                  <a:txBody>
                    <a:bodyPr/>
                    <a:lstStyle/>
                    <a:p>
                      <a:pPr algn="ctr" rtl="0" fontAlgn="ctr"/>
                      <a:r>
                        <a:rPr lang="en-IN" sz="1400" strike="noStrike" dirty="0">
                          <a:effectLst/>
                          <a:latin typeface="Times New Roman" pitchFamily="18" charset="0"/>
                          <a:cs typeface="Times New Roman" pitchFamily="18" charset="0"/>
                        </a:rPr>
                        <a:t>0.9914</a:t>
                      </a:r>
                      <a:endParaRPr lang="en-IN" sz="1400" b="1" i="0" strike="noStrike" dirty="0">
                        <a:solidFill>
                          <a:srgbClr val="3F3F3F"/>
                        </a:solidFill>
                        <a:effectLst/>
                        <a:latin typeface="Times New Roman" pitchFamily="18" charset="0"/>
                        <a:cs typeface="Times New Roman" pitchFamily="18" charset="0"/>
                      </a:endParaRPr>
                    </a:p>
                  </a:txBody>
                  <a:tcPr marL="4293" marR="4293" marT="4293" marB="0" anchor="ctr">
                    <a:solidFill>
                      <a:srgbClr val="92D050"/>
                    </a:solidFill>
                  </a:tcPr>
                </a:tc>
                <a:tc>
                  <a:txBody>
                    <a:bodyPr/>
                    <a:lstStyle/>
                    <a:p>
                      <a:pPr algn="ctr" rtl="0" fontAlgn="ctr"/>
                      <a:r>
                        <a:rPr lang="en-IN" sz="1400" strike="noStrike" dirty="0">
                          <a:effectLst/>
                          <a:latin typeface="Times New Roman" pitchFamily="18" charset="0"/>
                          <a:cs typeface="Times New Roman" pitchFamily="18" charset="0"/>
                        </a:rPr>
                        <a:t>0.074961</a:t>
                      </a:r>
                      <a:endParaRPr lang="en-IN" sz="1400" b="1" i="0" strike="noStrike" dirty="0">
                        <a:solidFill>
                          <a:srgbClr val="3F3F3F"/>
                        </a:solidFill>
                        <a:effectLst/>
                        <a:latin typeface="Times New Roman" pitchFamily="18" charset="0"/>
                        <a:cs typeface="Times New Roman" pitchFamily="18" charset="0"/>
                      </a:endParaRPr>
                    </a:p>
                  </a:txBody>
                  <a:tcPr marL="4293" marR="4293" marT="4293" marB="0" anchor="ctr">
                    <a:solidFill>
                      <a:srgbClr val="92D050"/>
                    </a:solidFill>
                  </a:tcPr>
                </a:tc>
                <a:tc>
                  <a:txBody>
                    <a:bodyPr/>
                    <a:lstStyle/>
                    <a:p>
                      <a:pPr algn="ctr" rtl="0" fontAlgn="ctr"/>
                      <a:r>
                        <a:rPr lang="en-IN" sz="1400" strike="noStrike" dirty="0">
                          <a:effectLst/>
                          <a:latin typeface="Times New Roman" pitchFamily="18" charset="0"/>
                          <a:cs typeface="Times New Roman" pitchFamily="18" charset="0"/>
                        </a:rPr>
                        <a:t>0.0463</a:t>
                      </a:r>
                      <a:endParaRPr lang="en-IN" sz="1400" b="1" i="0" strike="noStrike" dirty="0">
                        <a:solidFill>
                          <a:srgbClr val="3F3F3F"/>
                        </a:solidFill>
                        <a:effectLst/>
                        <a:latin typeface="Times New Roman" pitchFamily="18" charset="0"/>
                        <a:cs typeface="Times New Roman" pitchFamily="18" charset="0"/>
                      </a:endParaRPr>
                    </a:p>
                  </a:txBody>
                  <a:tcPr marL="4293" marR="4293" marT="4293" marB="0" anchor="ctr">
                    <a:solidFill>
                      <a:srgbClr val="92D050"/>
                    </a:solidFill>
                  </a:tcPr>
                </a:tc>
                <a:extLst>
                  <a:ext uri="{0D108BD9-81ED-4DB2-BD59-A6C34878D82A}">
                    <a16:rowId xmlns:a16="http://schemas.microsoft.com/office/drawing/2014/main" val="10005"/>
                  </a:ext>
                </a:extLst>
              </a:tr>
              <a:tr h="844376">
                <a:tc>
                  <a:txBody>
                    <a:bodyPr/>
                    <a:lstStyle/>
                    <a:p>
                      <a:pPr algn="ctr" rtl="0" fontAlgn="ctr"/>
                      <a:r>
                        <a:rPr lang="en-IN" sz="1400" strike="noStrike" dirty="0">
                          <a:solidFill>
                            <a:schemeClr val="bg1"/>
                          </a:solidFill>
                          <a:effectLst/>
                          <a:latin typeface="Times New Roman" pitchFamily="18" charset="0"/>
                          <a:cs typeface="Times New Roman" pitchFamily="18" charset="0"/>
                        </a:rPr>
                        <a:t>4</a:t>
                      </a:r>
                      <a:endParaRPr lang="en-IN" sz="1400" b="1" i="0" strike="noStrike" dirty="0">
                        <a:solidFill>
                          <a:schemeClr val="bg1"/>
                        </a:solidFill>
                        <a:effectLst/>
                        <a:latin typeface="Times New Roman" pitchFamily="18" charset="0"/>
                        <a:cs typeface="Times New Roman" pitchFamily="18" charset="0"/>
                      </a:endParaRPr>
                    </a:p>
                  </a:txBody>
                  <a:tcPr marL="4293" marR="4293" marT="4293" marB="0" anchor="ctr">
                    <a:solidFill>
                      <a:schemeClr val="accent1"/>
                    </a:solidFill>
                  </a:tcPr>
                </a:tc>
                <a:tc>
                  <a:txBody>
                    <a:bodyPr/>
                    <a:lstStyle/>
                    <a:p>
                      <a:pPr algn="ctr" rtl="0" fontAlgn="ctr"/>
                      <a:r>
                        <a:rPr lang="en-IN" sz="1400" strike="noStrike">
                          <a:effectLst/>
                          <a:latin typeface="Times New Roman" pitchFamily="18" charset="0"/>
                          <a:cs typeface="Times New Roman" pitchFamily="18" charset="0"/>
                        </a:rPr>
                        <a:t>Page</a:t>
                      </a:r>
                      <a:endParaRPr lang="en-IN" sz="1400" b="1" i="0" strike="noStrike">
                        <a:solidFill>
                          <a:srgbClr val="3F3F3F"/>
                        </a:solidFill>
                        <a:effectLst/>
                        <a:latin typeface="Times New Roman" pitchFamily="18" charset="0"/>
                        <a:cs typeface="Times New Roman" pitchFamily="18" charset="0"/>
                      </a:endParaRPr>
                    </a:p>
                  </a:txBody>
                  <a:tcPr marL="4293" marR="4293" marT="4293" marB="0" anchor="ctr"/>
                </a:tc>
                <a:tc>
                  <a:txBody>
                    <a:bodyPr/>
                    <a:lstStyle/>
                    <a:p>
                      <a:pPr algn="ctr" rtl="0" fontAlgn="ctr"/>
                      <a:r>
                        <a:rPr lang="en-IN" sz="1400" strike="noStrike">
                          <a:effectLst/>
                          <a:latin typeface="Times New Roman" pitchFamily="18" charset="0"/>
                          <a:cs typeface="Times New Roman" pitchFamily="18" charset="0"/>
                        </a:rPr>
                        <a:t>K=0.000261, n=0.950314</a:t>
                      </a:r>
                      <a:endParaRPr lang="en-IN" sz="1400" b="1" i="0" strike="noStrike">
                        <a:solidFill>
                          <a:srgbClr val="3F3F3F"/>
                        </a:solidFill>
                        <a:effectLst/>
                        <a:latin typeface="Times New Roman" pitchFamily="18" charset="0"/>
                        <a:cs typeface="Times New Roman" pitchFamily="18" charset="0"/>
                      </a:endParaRPr>
                    </a:p>
                  </a:txBody>
                  <a:tcPr marL="4293" marR="4293" marT="4293" marB="0" anchor="ctr"/>
                </a:tc>
                <a:tc>
                  <a:txBody>
                    <a:bodyPr/>
                    <a:lstStyle/>
                    <a:p>
                      <a:pPr algn="ctr" rtl="0" fontAlgn="ctr"/>
                      <a:r>
                        <a:rPr lang="en-IN" sz="1400" strike="noStrike">
                          <a:effectLst/>
                          <a:latin typeface="Times New Roman" pitchFamily="18" charset="0"/>
                          <a:cs typeface="Times New Roman" pitchFamily="18" charset="0"/>
                        </a:rPr>
                        <a:t>0.97423</a:t>
                      </a:r>
                      <a:endParaRPr lang="en-IN" sz="1400" b="1" i="0" strike="noStrike">
                        <a:solidFill>
                          <a:srgbClr val="3F3F3F"/>
                        </a:solidFill>
                        <a:effectLst/>
                        <a:latin typeface="Times New Roman" pitchFamily="18" charset="0"/>
                        <a:cs typeface="Times New Roman" pitchFamily="18" charset="0"/>
                      </a:endParaRPr>
                    </a:p>
                  </a:txBody>
                  <a:tcPr marL="4293" marR="4293" marT="4293" marB="0" anchor="ctr"/>
                </a:tc>
                <a:tc>
                  <a:txBody>
                    <a:bodyPr/>
                    <a:lstStyle/>
                    <a:p>
                      <a:pPr algn="ctr" rtl="0" fontAlgn="ctr"/>
                      <a:r>
                        <a:rPr lang="en-IN" sz="1400" strike="noStrike">
                          <a:effectLst/>
                          <a:latin typeface="Times New Roman" pitchFamily="18" charset="0"/>
                          <a:cs typeface="Times New Roman" pitchFamily="18" charset="0"/>
                        </a:rPr>
                        <a:t>0.00766217</a:t>
                      </a:r>
                      <a:endParaRPr lang="en-IN" sz="1400" b="1" i="0" strike="noStrike">
                        <a:solidFill>
                          <a:srgbClr val="3F3F3F"/>
                        </a:solidFill>
                        <a:effectLst/>
                        <a:latin typeface="Times New Roman" pitchFamily="18" charset="0"/>
                        <a:cs typeface="Times New Roman" pitchFamily="18" charset="0"/>
                      </a:endParaRPr>
                    </a:p>
                  </a:txBody>
                  <a:tcPr marL="4293" marR="4293" marT="4293" marB="0" anchor="ctr"/>
                </a:tc>
                <a:tc>
                  <a:txBody>
                    <a:bodyPr/>
                    <a:lstStyle/>
                    <a:p>
                      <a:pPr algn="ctr" rtl="0" fontAlgn="ctr"/>
                      <a:r>
                        <a:rPr lang="en-IN" sz="1400" strike="noStrike" dirty="0">
                          <a:effectLst/>
                          <a:latin typeface="Times New Roman" pitchFamily="18" charset="0"/>
                          <a:cs typeface="Times New Roman" pitchFamily="18" charset="0"/>
                        </a:rPr>
                        <a:t>0.07580652</a:t>
                      </a:r>
                      <a:endParaRPr lang="en-IN" sz="1400" b="1" i="0" strike="noStrike" dirty="0">
                        <a:solidFill>
                          <a:srgbClr val="3F3F3F"/>
                        </a:solidFill>
                        <a:effectLst/>
                        <a:latin typeface="Times New Roman" pitchFamily="18" charset="0"/>
                        <a:cs typeface="Times New Roman" pitchFamily="18" charset="0"/>
                      </a:endParaRPr>
                    </a:p>
                  </a:txBody>
                  <a:tcPr marL="4293" marR="4293" marT="4293"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defRPr/>
                      </a:pPr>
                      <a:r>
                        <a:rPr lang="en-IN" sz="1400" strike="noStrike" dirty="0">
                          <a:effectLst/>
                          <a:latin typeface="Times New Roman" pitchFamily="18" charset="0"/>
                          <a:cs typeface="Times New Roman" pitchFamily="18" charset="0"/>
                        </a:rPr>
                        <a:t>k=0.3675 </a:t>
                      </a:r>
                      <a:endParaRPr lang="en-IN" sz="1400" b="1" i="0" strike="noStrike" dirty="0">
                        <a:solidFill>
                          <a:srgbClr val="3F3F3F"/>
                        </a:solidFill>
                        <a:effectLst/>
                        <a:latin typeface="Times New Roman" pitchFamily="18" charset="0"/>
                        <a:cs typeface="Times New Roman" pitchFamily="18" charset="0"/>
                      </a:endParaRPr>
                    </a:p>
                    <a:p>
                      <a:pPr marL="0" marR="0" lvl="0" indent="0" algn="ctr" rtl="0" eaLnBrk="1" fontAlgn="ctr" latinLnBrk="0" hangingPunct="1">
                        <a:lnSpc>
                          <a:spcPct val="100000"/>
                        </a:lnSpc>
                        <a:buNone/>
                      </a:pPr>
                      <a:r>
                        <a:rPr lang="en-IN" sz="1400" strike="noStrike" dirty="0">
                          <a:effectLst/>
                          <a:latin typeface="Times New Roman" pitchFamily="18" charset="0"/>
                          <a:cs typeface="Times New Roman" pitchFamily="18" charset="0"/>
                        </a:rPr>
                        <a:t>n=1.01</a:t>
                      </a:r>
                      <a:endParaRPr lang="en-IN" sz="1400" b="1" i="0" strike="noStrike" dirty="0">
                        <a:solidFill>
                          <a:srgbClr val="3F3F3F"/>
                        </a:solidFill>
                        <a:effectLst/>
                        <a:latin typeface="Times New Roman" pitchFamily="18" charset="0"/>
                        <a:cs typeface="Times New Roman" pitchFamily="18" charset="0"/>
                      </a:endParaRPr>
                    </a:p>
                  </a:txBody>
                  <a:tcPr marL="4293" marR="4293" marT="4293" marB="0" anchor="ctr"/>
                </a:tc>
                <a:tc>
                  <a:txBody>
                    <a:bodyPr/>
                    <a:lstStyle/>
                    <a:p>
                      <a:pPr algn="ctr" rtl="0" fontAlgn="ctr"/>
                      <a:r>
                        <a:rPr lang="en-IN" sz="1400" strike="noStrike" dirty="0">
                          <a:effectLst/>
                          <a:latin typeface="Times New Roman" pitchFamily="18" charset="0"/>
                          <a:cs typeface="Times New Roman" pitchFamily="18" charset="0"/>
                        </a:rPr>
                        <a:t>0.9878</a:t>
                      </a:r>
                      <a:endParaRPr lang="en-IN" sz="1400" b="1" i="0" strike="noStrike" dirty="0">
                        <a:solidFill>
                          <a:srgbClr val="3F3F3F"/>
                        </a:solidFill>
                        <a:effectLst/>
                        <a:latin typeface="Times New Roman" pitchFamily="18" charset="0"/>
                        <a:cs typeface="Times New Roman" pitchFamily="18" charset="0"/>
                      </a:endParaRPr>
                    </a:p>
                  </a:txBody>
                  <a:tcPr marL="4293" marR="4293" marT="4293" marB="0" anchor="ctr"/>
                </a:tc>
                <a:tc>
                  <a:txBody>
                    <a:bodyPr/>
                    <a:lstStyle/>
                    <a:p>
                      <a:pPr algn="ctr" rtl="0" fontAlgn="ctr"/>
                      <a:r>
                        <a:rPr lang="en-IN" sz="1400" strike="noStrike" dirty="0">
                          <a:effectLst/>
                          <a:latin typeface="Times New Roman" pitchFamily="18" charset="0"/>
                          <a:cs typeface="Times New Roman" pitchFamily="18" charset="0"/>
                        </a:rPr>
                        <a:t>0.002498</a:t>
                      </a:r>
                      <a:endParaRPr lang="en-IN" sz="1400" b="1" i="0" strike="noStrike" dirty="0">
                        <a:solidFill>
                          <a:srgbClr val="3F3F3F"/>
                        </a:solidFill>
                        <a:effectLst/>
                        <a:latin typeface="Times New Roman" pitchFamily="18" charset="0"/>
                        <a:cs typeface="Times New Roman" pitchFamily="18" charset="0"/>
                      </a:endParaRPr>
                    </a:p>
                  </a:txBody>
                  <a:tcPr marL="4293" marR="4293" marT="4293" marB="0" anchor="ctr"/>
                </a:tc>
                <a:tc>
                  <a:txBody>
                    <a:bodyPr/>
                    <a:lstStyle/>
                    <a:p>
                      <a:pPr algn="ctr" rtl="0" fontAlgn="ctr"/>
                      <a:r>
                        <a:rPr lang="en-IN" sz="1400" strike="noStrike" dirty="0">
                          <a:effectLst/>
                          <a:latin typeface="Times New Roman" pitchFamily="18" charset="0"/>
                          <a:cs typeface="Times New Roman" pitchFamily="18" charset="0"/>
                        </a:rPr>
                        <a:t>0.0519</a:t>
                      </a:r>
                      <a:endParaRPr lang="en-IN" sz="1400" b="1" i="0" strike="noStrike" dirty="0">
                        <a:solidFill>
                          <a:srgbClr val="3F3F3F"/>
                        </a:solidFill>
                        <a:effectLst/>
                        <a:latin typeface="Times New Roman" pitchFamily="18" charset="0"/>
                        <a:cs typeface="Times New Roman" pitchFamily="18" charset="0"/>
                      </a:endParaRPr>
                    </a:p>
                  </a:txBody>
                  <a:tcPr marL="4293" marR="4293" marT="4293" marB="0" anchor="ctr"/>
                </a:tc>
                <a:extLst>
                  <a:ext uri="{0D108BD9-81ED-4DB2-BD59-A6C34878D82A}">
                    <a16:rowId xmlns:a16="http://schemas.microsoft.com/office/drawing/2014/main" val="10006"/>
                  </a:ext>
                </a:extLst>
              </a:tr>
              <a:tr h="844376">
                <a:tc>
                  <a:txBody>
                    <a:bodyPr/>
                    <a:lstStyle/>
                    <a:p>
                      <a:pPr algn="ctr" rtl="0" fontAlgn="ctr"/>
                      <a:r>
                        <a:rPr lang="en-IN" sz="1400" strike="noStrike" dirty="0">
                          <a:solidFill>
                            <a:schemeClr val="bg1"/>
                          </a:solidFill>
                          <a:effectLst/>
                          <a:latin typeface="Times New Roman" pitchFamily="18" charset="0"/>
                          <a:cs typeface="Times New Roman" pitchFamily="18" charset="0"/>
                        </a:rPr>
                        <a:t>5</a:t>
                      </a:r>
                      <a:endParaRPr lang="en-IN" sz="1400" b="1" i="0" strike="noStrike" dirty="0">
                        <a:solidFill>
                          <a:schemeClr val="bg1"/>
                        </a:solidFill>
                        <a:effectLst/>
                        <a:latin typeface="Times New Roman" pitchFamily="18" charset="0"/>
                        <a:cs typeface="Times New Roman" pitchFamily="18" charset="0"/>
                      </a:endParaRPr>
                    </a:p>
                  </a:txBody>
                  <a:tcPr marL="4293" marR="4293" marT="4293" marB="0" anchor="ctr">
                    <a:solidFill>
                      <a:schemeClr val="accent1"/>
                    </a:solidFill>
                  </a:tcPr>
                </a:tc>
                <a:tc>
                  <a:txBody>
                    <a:bodyPr/>
                    <a:lstStyle/>
                    <a:p>
                      <a:pPr algn="ctr" rtl="0" fontAlgn="ctr"/>
                      <a:r>
                        <a:rPr lang="en-IN" sz="1400" strike="noStrike">
                          <a:effectLst/>
                          <a:latin typeface="Times New Roman" pitchFamily="18" charset="0"/>
                          <a:cs typeface="Times New Roman" pitchFamily="18" charset="0"/>
                        </a:rPr>
                        <a:t>Wang and Singh</a:t>
                      </a:r>
                      <a:endParaRPr lang="en-IN" sz="1400" b="1" i="0" strike="noStrike">
                        <a:solidFill>
                          <a:srgbClr val="3F3F3F"/>
                        </a:solidFill>
                        <a:effectLst/>
                        <a:latin typeface="Times New Roman" pitchFamily="18" charset="0"/>
                        <a:cs typeface="Times New Roman" pitchFamily="18" charset="0"/>
                      </a:endParaRPr>
                    </a:p>
                  </a:txBody>
                  <a:tcPr marL="4293" marR="4293" marT="4293" marB="0" anchor="ctr"/>
                </a:tc>
                <a:tc>
                  <a:txBody>
                    <a:bodyPr/>
                    <a:lstStyle/>
                    <a:p>
                      <a:pPr algn="ctr" rtl="0" fontAlgn="ctr"/>
                      <a:r>
                        <a:rPr lang="en-IN" sz="1400" strike="noStrike">
                          <a:effectLst/>
                          <a:latin typeface="Times New Roman" pitchFamily="18" charset="0"/>
                          <a:cs typeface="Times New Roman" pitchFamily="18" charset="0"/>
                        </a:rPr>
                        <a:t>a=0.000121063342999;</a:t>
                      </a:r>
                      <a:endParaRPr lang="en-IN" sz="1400" b="1" i="0" strike="noStrike">
                        <a:solidFill>
                          <a:srgbClr val="3F3F3F"/>
                        </a:solidFill>
                        <a:effectLst/>
                        <a:latin typeface="Times New Roman" pitchFamily="18" charset="0"/>
                        <a:cs typeface="Times New Roman" pitchFamily="18" charset="0"/>
                      </a:endParaRPr>
                    </a:p>
                  </a:txBody>
                  <a:tcPr marL="4293" marR="4293" marT="4293" marB="0" anchor="ctr"/>
                </a:tc>
                <a:tc>
                  <a:txBody>
                    <a:bodyPr/>
                    <a:lstStyle/>
                    <a:p>
                      <a:pPr algn="ctr" rtl="0" fontAlgn="ctr"/>
                      <a:r>
                        <a:rPr lang="en-IN" sz="1400" strike="noStrike">
                          <a:effectLst/>
                          <a:latin typeface="Times New Roman" pitchFamily="18" charset="0"/>
                          <a:cs typeface="Times New Roman" pitchFamily="18" charset="0"/>
                        </a:rPr>
                        <a:t>0.99918</a:t>
                      </a:r>
                      <a:endParaRPr lang="en-IN" sz="1400" b="1" i="0" strike="noStrike">
                        <a:solidFill>
                          <a:srgbClr val="3F3F3F"/>
                        </a:solidFill>
                        <a:effectLst/>
                        <a:latin typeface="Times New Roman" pitchFamily="18" charset="0"/>
                        <a:cs typeface="Times New Roman" pitchFamily="18" charset="0"/>
                      </a:endParaRPr>
                    </a:p>
                  </a:txBody>
                  <a:tcPr marL="4293" marR="4293" marT="4293" marB="0" anchor="ctr"/>
                </a:tc>
                <a:tc>
                  <a:txBody>
                    <a:bodyPr/>
                    <a:lstStyle/>
                    <a:p>
                      <a:pPr algn="ctr" rtl="0" fontAlgn="ctr"/>
                      <a:r>
                        <a:rPr lang="en-IN" sz="1400" strike="noStrike">
                          <a:effectLst/>
                          <a:latin typeface="Times New Roman" pitchFamily="18" charset="0"/>
                          <a:cs typeface="Times New Roman" pitchFamily="18" charset="0"/>
                        </a:rPr>
                        <a:t>0.00024726</a:t>
                      </a:r>
                      <a:endParaRPr lang="en-IN" sz="1400" b="1" i="0" strike="noStrike">
                        <a:solidFill>
                          <a:srgbClr val="3F3F3F"/>
                        </a:solidFill>
                        <a:effectLst/>
                        <a:latin typeface="Times New Roman" pitchFamily="18" charset="0"/>
                        <a:cs typeface="Times New Roman" pitchFamily="18" charset="0"/>
                      </a:endParaRPr>
                    </a:p>
                  </a:txBody>
                  <a:tcPr marL="4293" marR="4293" marT="4293" marB="0" anchor="ctr"/>
                </a:tc>
                <a:tc>
                  <a:txBody>
                    <a:bodyPr/>
                    <a:lstStyle/>
                    <a:p>
                      <a:pPr algn="ctr" rtl="0" fontAlgn="ctr"/>
                      <a:r>
                        <a:rPr lang="en-IN" sz="1400" strike="noStrike">
                          <a:effectLst/>
                          <a:latin typeface="Times New Roman" pitchFamily="18" charset="0"/>
                          <a:cs typeface="Times New Roman" pitchFamily="18" charset="0"/>
                        </a:rPr>
                        <a:t>0.01361781</a:t>
                      </a:r>
                      <a:endParaRPr lang="en-IN" sz="1400" b="1" i="0" strike="noStrike">
                        <a:solidFill>
                          <a:srgbClr val="3F3F3F"/>
                        </a:solidFill>
                        <a:effectLst/>
                        <a:latin typeface="Times New Roman" pitchFamily="18" charset="0"/>
                        <a:cs typeface="Times New Roman" pitchFamily="18" charset="0"/>
                      </a:endParaRPr>
                    </a:p>
                  </a:txBody>
                  <a:tcPr marL="4293" marR="4293" marT="4293" marB="0" anchor="ctr"/>
                </a:tc>
                <a:tc>
                  <a:txBody>
                    <a:bodyPr/>
                    <a:lstStyle/>
                    <a:p>
                      <a:pPr algn="ctr" rtl="0" fontAlgn="ctr"/>
                      <a:r>
                        <a:rPr lang="en-IN" sz="1400" strike="noStrike" dirty="0">
                          <a:effectLst/>
                          <a:latin typeface="Times New Roman" pitchFamily="18" charset="0"/>
                          <a:cs typeface="Times New Roman" pitchFamily="18" charset="0"/>
                        </a:rPr>
                        <a:t>a = -0.2708; b = 0.0187; </a:t>
                      </a:r>
                      <a:endParaRPr lang="en-IN" sz="1400" b="1" i="0" strike="noStrike" dirty="0">
                        <a:solidFill>
                          <a:srgbClr val="3F3F3F"/>
                        </a:solidFill>
                        <a:effectLst/>
                        <a:latin typeface="Times New Roman" pitchFamily="18" charset="0"/>
                        <a:cs typeface="Times New Roman" pitchFamily="18" charset="0"/>
                      </a:endParaRPr>
                    </a:p>
                  </a:txBody>
                  <a:tcPr marL="4293" marR="4293" marT="4293" marB="0" anchor="ctr"/>
                </a:tc>
                <a:tc>
                  <a:txBody>
                    <a:bodyPr/>
                    <a:lstStyle/>
                    <a:p>
                      <a:pPr algn="ctr" rtl="0" fontAlgn="ctr"/>
                      <a:r>
                        <a:rPr lang="en-IN" sz="1400" strike="noStrike" dirty="0">
                          <a:effectLst/>
                          <a:latin typeface="Times New Roman" pitchFamily="18" charset="0"/>
                          <a:cs typeface="Times New Roman" pitchFamily="18" charset="0"/>
                        </a:rPr>
                        <a:t>0.97954</a:t>
                      </a:r>
                      <a:endParaRPr lang="en-IN" sz="1400" b="1" i="0" strike="noStrike" dirty="0">
                        <a:solidFill>
                          <a:srgbClr val="3F3F3F"/>
                        </a:solidFill>
                        <a:effectLst/>
                        <a:latin typeface="Times New Roman" pitchFamily="18" charset="0"/>
                        <a:cs typeface="Times New Roman" pitchFamily="18" charset="0"/>
                      </a:endParaRPr>
                    </a:p>
                  </a:txBody>
                  <a:tcPr marL="4293" marR="4293" marT="4293" marB="0" anchor="ctr"/>
                </a:tc>
                <a:tc>
                  <a:txBody>
                    <a:bodyPr/>
                    <a:lstStyle/>
                    <a:p>
                      <a:pPr algn="ctr" rtl="0" fontAlgn="ctr"/>
                      <a:r>
                        <a:rPr lang="en-IN" sz="1400" strike="noStrike" dirty="0">
                          <a:effectLst/>
                          <a:latin typeface="Times New Roman" pitchFamily="18" charset="0"/>
                          <a:cs typeface="Times New Roman" pitchFamily="18" charset="0"/>
                        </a:rPr>
                        <a:t>0.000355</a:t>
                      </a:r>
                      <a:endParaRPr lang="en-IN" sz="1400" b="1" i="0" strike="noStrike" dirty="0">
                        <a:solidFill>
                          <a:srgbClr val="3F3F3F"/>
                        </a:solidFill>
                        <a:effectLst/>
                        <a:latin typeface="Times New Roman" pitchFamily="18" charset="0"/>
                        <a:cs typeface="Times New Roman" pitchFamily="18" charset="0"/>
                      </a:endParaRPr>
                    </a:p>
                  </a:txBody>
                  <a:tcPr marL="4293" marR="4293" marT="4293" marB="0" anchor="ctr"/>
                </a:tc>
                <a:tc>
                  <a:txBody>
                    <a:bodyPr/>
                    <a:lstStyle/>
                    <a:p>
                      <a:pPr algn="ctr" rtl="0" fontAlgn="ctr"/>
                      <a:r>
                        <a:rPr lang="en-IN" sz="1400" strike="noStrike" dirty="0">
                          <a:effectLst/>
                          <a:latin typeface="Times New Roman" pitchFamily="18" charset="0"/>
                          <a:cs typeface="Times New Roman" pitchFamily="18" charset="0"/>
                        </a:rPr>
                        <a:t>0.0672</a:t>
                      </a:r>
                      <a:endParaRPr lang="en-IN" sz="1400" b="1" i="0" strike="noStrike" dirty="0">
                        <a:solidFill>
                          <a:srgbClr val="3F3F3F"/>
                        </a:solidFill>
                        <a:effectLst/>
                        <a:latin typeface="Times New Roman" pitchFamily="18" charset="0"/>
                        <a:cs typeface="Times New Roman" pitchFamily="18" charset="0"/>
                      </a:endParaRPr>
                    </a:p>
                  </a:txBody>
                  <a:tcPr marL="4293" marR="4293" marT="4293" marB="0" anchor="ctr"/>
                </a:tc>
                <a:extLst>
                  <a:ext uri="{0D108BD9-81ED-4DB2-BD59-A6C34878D82A}">
                    <a16:rowId xmlns:a16="http://schemas.microsoft.com/office/drawing/2014/main" val="10007"/>
                  </a:ext>
                </a:extLst>
              </a:tr>
            </a:tbl>
          </a:graphicData>
        </a:graphic>
      </p:graphicFrame>
      <p:sp>
        <p:nvSpPr>
          <p:cNvPr id="5" name="TextBox 1"/>
          <p:cNvSpPr txBox="1"/>
          <p:nvPr/>
        </p:nvSpPr>
        <p:spPr>
          <a:xfrm>
            <a:off x="395536" y="504825"/>
            <a:ext cx="5968434" cy="368300"/>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Table.No.5 Modelling Results for Solar Drying</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13792"/>
            <a:ext cx="8229600" cy="1143000"/>
          </a:xfrm>
        </p:spPr>
        <p:txBody>
          <a:bodyPr>
            <a:normAutofit/>
          </a:bodyPr>
          <a:lstStyle/>
          <a:p>
            <a:pPr marL="342900" indent="-342900" algn="just">
              <a:buFont typeface="Arial" panose="020B0604020202020204" pitchFamily="34" charset="0"/>
              <a:buChar char="•"/>
            </a:pPr>
            <a:r>
              <a:rPr lang="en-IN" altLang="en-US" sz="1800" dirty="0">
                <a:latin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cs typeface="Times New Roman" panose="02020603050405020304" pitchFamily="18" charset="0"/>
              </a:rPr>
              <a:t>The least RMSE and highest R values were obtained </a:t>
            </a:r>
            <a:br>
              <a:rPr lang="en-US" sz="1800" dirty="0">
                <a:latin typeface="Times New Roman" panose="02020603050405020304" pitchFamily="18" charset="0"/>
                <a:cs typeface="Times New Roman" panose="02020603050405020304" pitchFamily="18" charset="0"/>
              </a:rPr>
            </a:br>
            <a:r>
              <a:rPr lang="en-US" sz="1800" dirty="0">
                <a:latin typeface="Times New Roman" panose="02020603050405020304" pitchFamily="18" charset="0"/>
                <a:cs typeface="Times New Roman" panose="02020603050405020304" pitchFamily="18" charset="0"/>
              </a:rPr>
              <a:t>from the logarithmic model for Mint Leaves and Henderson and </a:t>
            </a:r>
            <a:r>
              <a:rPr lang="en-US" sz="1800" dirty="0" err="1">
                <a:latin typeface="Times New Roman" panose="02020603050405020304" pitchFamily="18" charset="0"/>
                <a:cs typeface="Times New Roman" panose="02020603050405020304" pitchFamily="18" charset="0"/>
              </a:rPr>
              <a:t>Pabis</a:t>
            </a:r>
            <a:r>
              <a:rPr lang="en-US" sz="1800" dirty="0">
                <a:latin typeface="Times New Roman" panose="02020603050405020304" pitchFamily="18" charset="0"/>
                <a:cs typeface="Times New Roman" panose="02020603050405020304" pitchFamily="18" charset="0"/>
              </a:rPr>
              <a:t> model for Solar Drying of Curry Leaves.</a:t>
            </a:r>
            <a:endParaRPr lang="en-IN" sz="1800" dirty="0">
              <a:latin typeface="Times New Roman" panose="02020603050405020304" pitchFamily="18" charset="0"/>
              <a:cs typeface="Times New Roman" panose="02020603050405020304" pitchFamily="18" charset="0"/>
            </a:endParaRPr>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699568"/>
            <a:ext cx="4802186" cy="3601640"/>
          </a:xfrm>
        </p:spPr>
      </p:pic>
      <p:sp>
        <p:nvSpPr>
          <p:cNvPr id="2052" name="Title 1"/>
          <p:cNvSpPr>
            <a:spLocks noGrp="1" noChangeArrowheads="1"/>
          </p:cNvSpPr>
          <p:nvPr/>
        </p:nvSpPr>
        <p:spPr bwMode="auto">
          <a:xfrm>
            <a:off x="1129665" y="5039360"/>
            <a:ext cx="6858000" cy="10539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p>
            <a:pPr algn="ctr"/>
            <a:r>
              <a:rPr lang="en-US" altLang="zh-CN" dirty="0">
                <a:solidFill>
                  <a:schemeClr val="tx1">
                    <a:lumMod val="95000"/>
                    <a:lumOff val="5000"/>
                  </a:schemeClr>
                </a:solidFill>
                <a:latin typeface="Times New Roman" panose="02020603050405020304" pitchFamily="18" charset="0"/>
                <a:ea typeface="SimSun" panose="02010600030101010101" pitchFamily="2" charset="-122"/>
              </a:rPr>
              <a:t>Fig 16.</a:t>
            </a:r>
            <a:r>
              <a:rPr lang="en-IN" altLang="en-US" dirty="0">
                <a:solidFill>
                  <a:schemeClr val="tx1">
                    <a:lumMod val="95000"/>
                    <a:lumOff val="5000"/>
                  </a:schemeClr>
                </a:solidFill>
                <a:latin typeface="Times New Roman" panose="02020603050405020304" pitchFamily="18" charset="0"/>
                <a:ea typeface="SimSun" panose="02010600030101010101" pitchFamily="2" charset="-122"/>
              </a:rPr>
              <a:t> Model Curve Fitting</a:t>
            </a:r>
          </a:p>
        </p:txBody>
      </p:sp>
      <p:pic>
        <p:nvPicPr>
          <p:cNvPr id="6"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16016" y="1721396"/>
            <a:ext cx="4418673" cy="3579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9"/>
          <p:cNvGraphicFramePr/>
          <p:nvPr>
            <p:extLst>
              <p:ext uri="{D42A27DB-BD31-4B8C-83A1-F6EECF244321}">
                <p14:modId xmlns:p14="http://schemas.microsoft.com/office/powerpoint/2010/main" val="2624670543"/>
              </p:ext>
            </p:extLst>
          </p:nvPr>
        </p:nvGraphicFramePr>
        <p:xfrm>
          <a:off x="395536" y="556940"/>
          <a:ext cx="8332122" cy="6119058"/>
        </p:xfrm>
        <a:graphic>
          <a:graphicData uri="http://schemas.openxmlformats.org/drawingml/2006/table">
            <a:tbl>
              <a:tblPr>
                <a:tableStyleId>{5C22544A-7EE6-4342-B048-85BDC9FD1C3A}</a:tableStyleId>
              </a:tblPr>
              <a:tblGrid>
                <a:gridCol w="792088">
                  <a:extLst>
                    <a:ext uri="{9D8B030D-6E8A-4147-A177-3AD203B41FA5}">
                      <a16:colId xmlns:a16="http://schemas.microsoft.com/office/drawing/2014/main" val="20000"/>
                    </a:ext>
                  </a:extLst>
                </a:gridCol>
                <a:gridCol w="909188">
                  <a:extLst>
                    <a:ext uri="{9D8B030D-6E8A-4147-A177-3AD203B41FA5}">
                      <a16:colId xmlns:a16="http://schemas.microsoft.com/office/drawing/2014/main" val="20001"/>
                    </a:ext>
                  </a:extLst>
                </a:gridCol>
                <a:gridCol w="1035028">
                  <a:extLst>
                    <a:ext uri="{9D8B030D-6E8A-4147-A177-3AD203B41FA5}">
                      <a16:colId xmlns:a16="http://schemas.microsoft.com/office/drawing/2014/main" val="20002"/>
                    </a:ext>
                  </a:extLst>
                </a:gridCol>
                <a:gridCol w="688831">
                  <a:extLst>
                    <a:ext uri="{9D8B030D-6E8A-4147-A177-3AD203B41FA5}">
                      <a16:colId xmlns:a16="http://schemas.microsoft.com/office/drawing/2014/main" val="20003"/>
                    </a:ext>
                  </a:extLst>
                </a:gridCol>
                <a:gridCol w="962360">
                  <a:extLst>
                    <a:ext uri="{9D8B030D-6E8A-4147-A177-3AD203B41FA5}">
                      <a16:colId xmlns:a16="http://schemas.microsoft.com/office/drawing/2014/main" val="20004"/>
                    </a:ext>
                  </a:extLst>
                </a:gridCol>
                <a:gridCol w="963167">
                  <a:extLst>
                    <a:ext uri="{9D8B030D-6E8A-4147-A177-3AD203B41FA5}">
                      <a16:colId xmlns:a16="http://schemas.microsoft.com/office/drawing/2014/main" val="20005"/>
                    </a:ext>
                  </a:extLst>
                </a:gridCol>
                <a:gridCol w="914034">
                  <a:extLst>
                    <a:ext uri="{9D8B030D-6E8A-4147-A177-3AD203B41FA5}">
                      <a16:colId xmlns:a16="http://schemas.microsoft.com/office/drawing/2014/main" val="20006"/>
                    </a:ext>
                  </a:extLst>
                </a:gridCol>
                <a:gridCol w="576696">
                  <a:extLst>
                    <a:ext uri="{9D8B030D-6E8A-4147-A177-3AD203B41FA5}">
                      <a16:colId xmlns:a16="http://schemas.microsoft.com/office/drawing/2014/main" val="20007"/>
                    </a:ext>
                  </a:extLst>
                </a:gridCol>
                <a:gridCol w="745365">
                  <a:extLst>
                    <a:ext uri="{9D8B030D-6E8A-4147-A177-3AD203B41FA5}">
                      <a16:colId xmlns:a16="http://schemas.microsoft.com/office/drawing/2014/main" val="20008"/>
                    </a:ext>
                  </a:extLst>
                </a:gridCol>
                <a:gridCol w="745365">
                  <a:extLst>
                    <a:ext uri="{9D8B030D-6E8A-4147-A177-3AD203B41FA5}">
                      <a16:colId xmlns:a16="http://schemas.microsoft.com/office/drawing/2014/main" val="20009"/>
                    </a:ext>
                  </a:extLst>
                </a:gridCol>
              </a:tblGrid>
              <a:tr h="377443">
                <a:tc gridSpan="10">
                  <a:txBody>
                    <a:bodyPr/>
                    <a:lstStyle/>
                    <a:p>
                      <a:pPr algn="ctr" fontAlgn="b"/>
                      <a:r>
                        <a:rPr lang="en-IN" sz="1800" strike="noStrike" dirty="0">
                          <a:solidFill>
                            <a:schemeClr val="bg1"/>
                          </a:solidFill>
                          <a:effectLst/>
                          <a:latin typeface="Times New Roman" pitchFamily="18" charset="0"/>
                          <a:cs typeface="Times New Roman" pitchFamily="18" charset="0"/>
                        </a:rPr>
                        <a:t>OPEN SUN DRYING</a:t>
                      </a:r>
                      <a:endParaRPr lang="en-IN" sz="1800" b="1" i="0" strike="noStrike" dirty="0">
                        <a:solidFill>
                          <a:schemeClr val="bg1"/>
                        </a:solidFill>
                        <a:effectLst/>
                        <a:latin typeface="Times New Roman" pitchFamily="18" charset="0"/>
                        <a:cs typeface="Times New Roman" pitchFamily="18" charset="0"/>
                      </a:endParaRPr>
                    </a:p>
                  </a:txBody>
                  <a:tcPr marL="4914" marR="4914" marT="4914" marB="0" anchor="b">
                    <a:solidFill>
                      <a:srgbClr val="0070C0"/>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211635">
                <a:tc rowSpan="2">
                  <a:txBody>
                    <a:bodyPr/>
                    <a:lstStyle/>
                    <a:p>
                      <a:pPr algn="ctr" rtl="0" fontAlgn="ctr"/>
                      <a:r>
                        <a:rPr lang="en-IN" sz="1400" strike="noStrike" dirty="0">
                          <a:solidFill>
                            <a:schemeClr val="bg1"/>
                          </a:solidFill>
                          <a:effectLst/>
                          <a:latin typeface="Times New Roman" pitchFamily="18" charset="0"/>
                          <a:cs typeface="Times New Roman" pitchFamily="18" charset="0"/>
                        </a:rPr>
                        <a:t>MODEL NUMBER</a:t>
                      </a:r>
                      <a:endParaRPr lang="en-IN" sz="1400" b="1" i="0" strike="noStrike" dirty="0">
                        <a:solidFill>
                          <a:schemeClr val="bg1"/>
                        </a:solidFill>
                        <a:effectLst/>
                        <a:latin typeface="Times New Roman" pitchFamily="18" charset="0"/>
                        <a:cs typeface="Times New Roman" pitchFamily="18" charset="0"/>
                      </a:endParaRPr>
                    </a:p>
                  </a:txBody>
                  <a:tcPr marL="4914" marR="4914" marT="4914" marB="0" anchor="ctr">
                    <a:solidFill>
                      <a:srgbClr val="0070C0"/>
                    </a:solidFill>
                  </a:tcPr>
                </a:tc>
                <a:tc rowSpan="2">
                  <a:txBody>
                    <a:bodyPr/>
                    <a:lstStyle/>
                    <a:p>
                      <a:pPr algn="ctr" rtl="0" fontAlgn="ctr"/>
                      <a:r>
                        <a:rPr lang="en-IN" sz="1400" strike="noStrike" dirty="0">
                          <a:solidFill>
                            <a:schemeClr val="bg1"/>
                          </a:solidFill>
                          <a:effectLst/>
                          <a:latin typeface="Times New Roman" pitchFamily="18" charset="0"/>
                          <a:cs typeface="Times New Roman" pitchFamily="18" charset="0"/>
                        </a:rPr>
                        <a:t>MODEL NAME</a:t>
                      </a:r>
                      <a:endParaRPr lang="en-IN" sz="1400" b="1" i="0" strike="noStrike" dirty="0">
                        <a:solidFill>
                          <a:schemeClr val="bg1"/>
                        </a:solidFill>
                        <a:effectLst/>
                        <a:latin typeface="Times New Roman" pitchFamily="18" charset="0"/>
                        <a:cs typeface="Times New Roman" pitchFamily="18" charset="0"/>
                      </a:endParaRPr>
                    </a:p>
                  </a:txBody>
                  <a:tcPr marL="4914" marR="4914" marT="4914" marB="0" anchor="ctr">
                    <a:solidFill>
                      <a:srgbClr val="0070C0"/>
                    </a:solidFill>
                  </a:tcPr>
                </a:tc>
                <a:tc gridSpan="4">
                  <a:txBody>
                    <a:bodyPr/>
                    <a:lstStyle/>
                    <a:p>
                      <a:pPr algn="ctr" fontAlgn="b"/>
                      <a:r>
                        <a:rPr lang="en-IN" sz="1400" strike="noStrike" dirty="0">
                          <a:solidFill>
                            <a:schemeClr val="bg1"/>
                          </a:solidFill>
                          <a:effectLst/>
                          <a:latin typeface="Times New Roman" pitchFamily="18" charset="0"/>
                          <a:cs typeface="Times New Roman" pitchFamily="18" charset="0"/>
                        </a:rPr>
                        <a:t>EXPECTED RESULTS</a:t>
                      </a:r>
                      <a:endParaRPr lang="en-IN" sz="1400" b="1" i="0" strike="noStrike" dirty="0">
                        <a:solidFill>
                          <a:schemeClr val="bg1"/>
                        </a:solidFill>
                        <a:effectLst/>
                        <a:latin typeface="Times New Roman" pitchFamily="18" charset="0"/>
                        <a:cs typeface="Times New Roman" pitchFamily="18" charset="0"/>
                      </a:endParaRPr>
                    </a:p>
                  </a:txBody>
                  <a:tcPr marL="4914" marR="4914" marT="4914" marB="0" anchor="b">
                    <a:solidFill>
                      <a:srgbClr val="0070C0"/>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algn="ctr" fontAlgn="b"/>
                      <a:r>
                        <a:rPr lang="en-IN" sz="1400" strike="noStrike">
                          <a:solidFill>
                            <a:schemeClr val="bg1"/>
                          </a:solidFill>
                          <a:effectLst/>
                          <a:latin typeface="Times New Roman" pitchFamily="18" charset="0"/>
                          <a:cs typeface="Times New Roman" pitchFamily="18" charset="0"/>
                        </a:rPr>
                        <a:t>ACTUAL RESULTS</a:t>
                      </a:r>
                      <a:endParaRPr lang="en-IN" sz="1400" b="1" i="0" strike="noStrike">
                        <a:solidFill>
                          <a:schemeClr val="bg1"/>
                        </a:solidFill>
                        <a:effectLst/>
                        <a:latin typeface="Times New Roman" pitchFamily="18" charset="0"/>
                        <a:cs typeface="Times New Roman" pitchFamily="18" charset="0"/>
                      </a:endParaRPr>
                    </a:p>
                  </a:txBody>
                  <a:tcPr marL="4914" marR="4914" marT="4914" marB="0" anchor="b">
                    <a:solidFill>
                      <a:srgbClr val="0070C0"/>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663234">
                <a:tc vMerge="1">
                  <a:txBody>
                    <a:bodyPr/>
                    <a:lstStyle/>
                    <a:p>
                      <a:endParaRPr lang="en-US"/>
                    </a:p>
                  </a:txBody>
                  <a:tcPr/>
                </a:tc>
                <a:tc vMerge="1">
                  <a:txBody>
                    <a:bodyPr/>
                    <a:lstStyle/>
                    <a:p>
                      <a:endParaRPr lang="en-US"/>
                    </a:p>
                  </a:txBody>
                  <a:tcPr/>
                </a:tc>
                <a:tc>
                  <a:txBody>
                    <a:bodyPr/>
                    <a:lstStyle/>
                    <a:p>
                      <a:pPr algn="ctr" rtl="0" fontAlgn="ctr"/>
                      <a:r>
                        <a:rPr lang="en-IN" sz="1400" strike="noStrike" dirty="0">
                          <a:solidFill>
                            <a:schemeClr val="bg1"/>
                          </a:solidFill>
                          <a:effectLst/>
                          <a:latin typeface="Times New Roman" pitchFamily="18" charset="0"/>
                          <a:cs typeface="Times New Roman" pitchFamily="18" charset="0"/>
                        </a:rPr>
                        <a:t>MODEL CONSTANTS</a:t>
                      </a:r>
                      <a:endParaRPr lang="en-IN" sz="1400" b="1" i="0" strike="noStrike" dirty="0">
                        <a:solidFill>
                          <a:schemeClr val="bg1"/>
                        </a:solidFill>
                        <a:effectLst/>
                        <a:latin typeface="Times New Roman" pitchFamily="18" charset="0"/>
                        <a:cs typeface="Times New Roman" pitchFamily="18" charset="0"/>
                      </a:endParaRPr>
                    </a:p>
                  </a:txBody>
                  <a:tcPr marL="4914" marR="4914" marT="4914" marB="0" anchor="ctr">
                    <a:solidFill>
                      <a:srgbClr val="0070C0"/>
                    </a:solidFill>
                  </a:tcPr>
                </a:tc>
                <a:tc>
                  <a:txBody>
                    <a:bodyPr/>
                    <a:lstStyle/>
                    <a:p>
                      <a:pPr algn="ctr" rtl="0" fontAlgn="ctr"/>
                      <a:r>
                        <a:rPr lang="en-IN" sz="1400" strike="noStrike" dirty="0">
                          <a:solidFill>
                            <a:schemeClr val="bg1"/>
                          </a:solidFill>
                          <a:effectLst/>
                          <a:latin typeface="Times New Roman" pitchFamily="18" charset="0"/>
                          <a:cs typeface="Times New Roman" pitchFamily="18" charset="0"/>
                        </a:rPr>
                        <a:t>R</a:t>
                      </a:r>
                      <a:endParaRPr lang="en-IN" sz="1400" b="1" i="0" strike="noStrike" dirty="0">
                        <a:solidFill>
                          <a:schemeClr val="bg1"/>
                        </a:solidFill>
                        <a:effectLst/>
                        <a:latin typeface="Times New Roman" pitchFamily="18" charset="0"/>
                        <a:cs typeface="Times New Roman" pitchFamily="18" charset="0"/>
                      </a:endParaRPr>
                    </a:p>
                  </a:txBody>
                  <a:tcPr marL="4914" marR="4914" marT="4914" marB="0" anchor="ctr">
                    <a:solidFill>
                      <a:srgbClr val="0070C0"/>
                    </a:solidFill>
                  </a:tcPr>
                </a:tc>
                <a:tc>
                  <a:txBody>
                    <a:bodyPr/>
                    <a:lstStyle/>
                    <a:p>
                      <a:pPr algn="ctr" rtl="0" fontAlgn="ctr"/>
                      <a:r>
                        <a:rPr lang="el-GR" sz="1400" strike="noStrike" dirty="0">
                          <a:solidFill>
                            <a:schemeClr val="bg1"/>
                          </a:solidFill>
                          <a:effectLst/>
                          <a:latin typeface="Times New Roman" pitchFamily="18" charset="0"/>
                          <a:cs typeface="Times New Roman" pitchFamily="18" charset="0"/>
                        </a:rPr>
                        <a:t>χ2</a:t>
                      </a:r>
                      <a:endParaRPr lang="el-GR" sz="1400" b="1" i="0" strike="noStrike" dirty="0">
                        <a:solidFill>
                          <a:schemeClr val="bg1"/>
                        </a:solidFill>
                        <a:effectLst/>
                        <a:latin typeface="Times New Roman" pitchFamily="18" charset="0"/>
                        <a:cs typeface="Times New Roman" pitchFamily="18" charset="0"/>
                      </a:endParaRPr>
                    </a:p>
                  </a:txBody>
                  <a:tcPr marL="4914" marR="4914" marT="4914" marB="0" anchor="ctr">
                    <a:solidFill>
                      <a:srgbClr val="0070C0"/>
                    </a:solidFill>
                  </a:tcPr>
                </a:tc>
                <a:tc>
                  <a:txBody>
                    <a:bodyPr/>
                    <a:lstStyle/>
                    <a:p>
                      <a:pPr algn="ctr" rtl="0" fontAlgn="ctr"/>
                      <a:r>
                        <a:rPr lang="en-IN" sz="1400" strike="noStrike" dirty="0">
                          <a:solidFill>
                            <a:schemeClr val="bg1"/>
                          </a:solidFill>
                          <a:effectLst/>
                          <a:latin typeface="Times New Roman" pitchFamily="18" charset="0"/>
                          <a:cs typeface="Times New Roman" pitchFamily="18" charset="0"/>
                        </a:rPr>
                        <a:t>RMSE</a:t>
                      </a:r>
                      <a:endParaRPr lang="en-IN" sz="1400" b="1" i="0" strike="noStrike" dirty="0">
                        <a:solidFill>
                          <a:schemeClr val="bg1"/>
                        </a:solidFill>
                        <a:effectLst/>
                        <a:latin typeface="Times New Roman" pitchFamily="18" charset="0"/>
                        <a:cs typeface="Times New Roman" pitchFamily="18" charset="0"/>
                      </a:endParaRPr>
                    </a:p>
                  </a:txBody>
                  <a:tcPr marL="4914" marR="4914" marT="4914" marB="0" anchor="ctr">
                    <a:solidFill>
                      <a:srgbClr val="0070C0"/>
                    </a:solidFill>
                  </a:tcPr>
                </a:tc>
                <a:tc>
                  <a:txBody>
                    <a:bodyPr/>
                    <a:lstStyle/>
                    <a:p>
                      <a:pPr algn="ctr" rtl="0" fontAlgn="ctr"/>
                      <a:r>
                        <a:rPr lang="en-IN" sz="1400" strike="noStrike" dirty="0">
                          <a:solidFill>
                            <a:schemeClr val="bg1"/>
                          </a:solidFill>
                          <a:effectLst/>
                          <a:latin typeface="Times New Roman" pitchFamily="18" charset="0"/>
                          <a:cs typeface="Times New Roman" pitchFamily="18" charset="0"/>
                        </a:rPr>
                        <a:t>MODEL CONSTANTS</a:t>
                      </a:r>
                      <a:endParaRPr lang="en-IN" sz="1400" b="1" i="0" strike="noStrike" dirty="0">
                        <a:solidFill>
                          <a:schemeClr val="bg1"/>
                        </a:solidFill>
                        <a:effectLst/>
                        <a:latin typeface="Times New Roman" pitchFamily="18" charset="0"/>
                        <a:cs typeface="Times New Roman" pitchFamily="18" charset="0"/>
                      </a:endParaRPr>
                    </a:p>
                  </a:txBody>
                  <a:tcPr marL="4914" marR="4914" marT="4914" marB="0" anchor="ctr">
                    <a:solidFill>
                      <a:srgbClr val="0070C0"/>
                    </a:solidFill>
                  </a:tcPr>
                </a:tc>
                <a:tc>
                  <a:txBody>
                    <a:bodyPr/>
                    <a:lstStyle/>
                    <a:p>
                      <a:pPr algn="ctr" rtl="0" fontAlgn="ctr"/>
                      <a:r>
                        <a:rPr lang="en-IN" sz="1400" strike="noStrike" dirty="0">
                          <a:solidFill>
                            <a:schemeClr val="bg1"/>
                          </a:solidFill>
                          <a:effectLst/>
                          <a:latin typeface="Times New Roman" pitchFamily="18" charset="0"/>
                          <a:cs typeface="Times New Roman" pitchFamily="18" charset="0"/>
                        </a:rPr>
                        <a:t>R</a:t>
                      </a:r>
                      <a:endParaRPr lang="en-IN" sz="1400" b="1" i="0" strike="noStrike" dirty="0">
                        <a:solidFill>
                          <a:schemeClr val="bg1"/>
                        </a:solidFill>
                        <a:effectLst/>
                        <a:latin typeface="Times New Roman" pitchFamily="18" charset="0"/>
                        <a:cs typeface="Times New Roman" pitchFamily="18" charset="0"/>
                      </a:endParaRPr>
                    </a:p>
                  </a:txBody>
                  <a:tcPr marL="4914" marR="4914" marT="4914" marB="0" anchor="ctr">
                    <a:solidFill>
                      <a:srgbClr val="0070C0"/>
                    </a:solidFill>
                  </a:tcPr>
                </a:tc>
                <a:tc>
                  <a:txBody>
                    <a:bodyPr/>
                    <a:lstStyle/>
                    <a:p>
                      <a:pPr algn="ctr" rtl="0" fontAlgn="ctr"/>
                      <a:r>
                        <a:rPr lang="el-GR" sz="1400" strike="noStrike" dirty="0">
                          <a:solidFill>
                            <a:schemeClr val="bg1"/>
                          </a:solidFill>
                          <a:effectLst/>
                          <a:latin typeface="Times New Roman" pitchFamily="18" charset="0"/>
                          <a:cs typeface="Times New Roman" pitchFamily="18" charset="0"/>
                        </a:rPr>
                        <a:t>χ2</a:t>
                      </a:r>
                      <a:endParaRPr lang="el-GR" sz="1400" b="1" i="0" strike="noStrike" dirty="0">
                        <a:solidFill>
                          <a:schemeClr val="bg1"/>
                        </a:solidFill>
                        <a:effectLst/>
                        <a:latin typeface="Times New Roman" pitchFamily="18" charset="0"/>
                        <a:cs typeface="Times New Roman" pitchFamily="18" charset="0"/>
                      </a:endParaRPr>
                    </a:p>
                  </a:txBody>
                  <a:tcPr marL="4914" marR="4914" marT="4914" marB="0" anchor="ctr">
                    <a:solidFill>
                      <a:srgbClr val="0070C0"/>
                    </a:solidFill>
                  </a:tcPr>
                </a:tc>
                <a:tc>
                  <a:txBody>
                    <a:bodyPr/>
                    <a:lstStyle/>
                    <a:p>
                      <a:pPr algn="ctr" rtl="0" fontAlgn="ctr"/>
                      <a:r>
                        <a:rPr lang="en-IN" sz="1400" strike="noStrike" dirty="0">
                          <a:solidFill>
                            <a:schemeClr val="bg1"/>
                          </a:solidFill>
                          <a:effectLst/>
                          <a:latin typeface="Times New Roman" pitchFamily="18" charset="0"/>
                          <a:cs typeface="Times New Roman" pitchFamily="18" charset="0"/>
                        </a:rPr>
                        <a:t>RMSE</a:t>
                      </a:r>
                      <a:endParaRPr lang="en-IN" sz="1400" b="1" i="0" strike="noStrike" dirty="0">
                        <a:solidFill>
                          <a:schemeClr val="bg1"/>
                        </a:solidFill>
                        <a:effectLst/>
                        <a:latin typeface="Times New Roman" pitchFamily="18" charset="0"/>
                        <a:cs typeface="Times New Roman" pitchFamily="18" charset="0"/>
                      </a:endParaRPr>
                    </a:p>
                  </a:txBody>
                  <a:tcPr marL="4914" marR="4914" marT="4914" marB="0" anchor="ctr">
                    <a:solidFill>
                      <a:srgbClr val="0070C0"/>
                    </a:solidFill>
                  </a:tcPr>
                </a:tc>
                <a:extLst>
                  <a:ext uri="{0D108BD9-81ED-4DB2-BD59-A6C34878D82A}">
                    <a16:rowId xmlns:a16="http://schemas.microsoft.com/office/drawing/2014/main" val="10002"/>
                  </a:ext>
                </a:extLst>
              </a:tr>
              <a:tr h="441601">
                <a:tc>
                  <a:txBody>
                    <a:bodyPr/>
                    <a:lstStyle/>
                    <a:p>
                      <a:pPr algn="ctr" rtl="0" fontAlgn="ctr"/>
                      <a:r>
                        <a:rPr lang="en-IN" sz="1400" strike="noStrike" dirty="0">
                          <a:solidFill>
                            <a:schemeClr val="bg1"/>
                          </a:solidFill>
                          <a:effectLst/>
                          <a:latin typeface="Times New Roman" pitchFamily="18" charset="0"/>
                          <a:cs typeface="Times New Roman" pitchFamily="18" charset="0"/>
                        </a:rPr>
                        <a:t>1</a:t>
                      </a:r>
                      <a:endParaRPr lang="en-IN" sz="1400" b="1" i="0" strike="noStrike" dirty="0">
                        <a:solidFill>
                          <a:schemeClr val="bg1"/>
                        </a:solidFill>
                        <a:effectLst/>
                        <a:latin typeface="Times New Roman" pitchFamily="18" charset="0"/>
                        <a:cs typeface="Times New Roman" pitchFamily="18" charset="0"/>
                      </a:endParaRPr>
                    </a:p>
                  </a:txBody>
                  <a:tcPr marL="4914" marR="4914" marT="4914" marB="0" anchor="ctr">
                    <a:solidFill>
                      <a:srgbClr val="0070C0"/>
                    </a:solidFill>
                  </a:tcPr>
                </a:tc>
                <a:tc>
                  <a:txBody>
                    <a:bodyPr/>
                    <a:lstStyle/>
                    <a:p>
                      <a:pPr algn="ctr" rtl="0" fontAlgn="ctr"/>
                      <a:r>
                        <a:rPr lang="en-IN" sz="1400" strike="noStrike">
                          <a:effectLst/>
                          <a:latin typeface="Times New Roman" pitchFamily="18" charset="0"/>
                          <a:cs typeface="Times New Roman" pitchFamily="18" charset="0"/>
                        </a:rPr>
                        <a:t>Lewis/Newton</a:t>
                      </a:r>
                      <a:endParaRPr lang="en-IN" sz="1400" b="1" i="0" strike="noStrike">
                        <a:solidFill>
                          <a:srgbClr val="3F3F3F"/>
                        </a:solidFill>
                        <a:effectLst/>
                        <a:latin typeface="Times New Roman" pitchFamily="18" charset="0"/>
                        <a:cs typeface="Times New Roman" pitchFamily="18" charset="0"/>
                      </a:endParaRPr>
                    </a:p>
                  </a:txBody>
                  <a:tcPr marL="4914" marR="4914" marT="4914" marB="0" anchor="ctr"/>
                </a:tc>
                <a:tc>
                  <a:txBody>
                    <a:bodyPr/>
                    <a:lstStyle/>
                    <a:p>
                      <a:pPr algn="ctr" rtl="0" fontAlgn="ctr"/>
                      <a:r>
                        <a:rPr lang="en-IN" sz="1400" strike="noStrike">
                          <a:effectLst/>
                          <a:latin typeface="Times New Roman" pitchFamily="18" charset="0"/>
                          <a:cs typeface="Times New Roman" pitchFamily="18" charset="0"/>
                        </a:rPr>
                        <a:t>k = 0.000148</a:t>
                      </a:r>
                      <a:endParaRPr lang="en-IN" sz="1400" b="1" i="0" strike="noStrike">
                        <a:solidFill>
                          <a:srgbClr val="3F3F3F"/>
                        </a:solidFill>
                        <a:effectLst/>
                        <a:latin typeface="Times New Roman" pitchFamily="18" charset="0"/>
                        <a:cs typeface="Times New Roman" pitchFamily="18" charset="0"/>
                      </a:endParaRPr>
                    </a:p>
                  </a:txBody>
                  <a:tcPr marL="4914" marR="4914" marT="4914" marB="0" anchor="ctr"/>
                </a:tc>
                <a:tc>
                  <a:txBody>
                    <a:bodyPr/>
                    <a:lstStyle/>
                    <a:p>
                      <a:pPr algn="ctr" rtl="0" fontAlgn="ctr"/>
                      <a:r>
                        <a:rPr lang="en-IN" sz="1400" strike="noStrike">
                          <a:effectLst/>
                          <a:latin typeface="Times New Roman" pitchFamily="18" charset="0"/>
                          <a:cs typeface="Times New Roman" pitchFamily="18" charset="0"/>
                        </a:rPr>
                        <a:t>0.99231</a:t>
                      </a:r>
                      <a:endParaRPr lang="en-IN" sz="1400" b="1" i="0" strike="noStrike">
                        <a:solidFill>
                          <a:srgbClr val="3F3F3F"/>
                        </a:solidFill>
                        <a:effectLst/>
                        <a:latin typeface="Times New Roman" pitchFamily="18" charset="0"/>
                        <a:cs typeface="Times New Roman" pitchFamily="18" charset="0"/>
                      </a:endParaRPr>
                    </a:p>
                  </a:txBody>
                  <a:tcPr marL="4914" marR="4914" marT="4914" marB="0" anchor="ctr"/>
                </a:tc>
                <a:tc>
                  <a:txBody>
                    <a:bodyPr/>
                    <a:lstStyle/>
                    <a:p>
                      <a:pPr algn="ctr" rtl="0" fontAlgn="ctr"/>
                      <a:r>
                        <a:rPr lang="en-IN" sz="1400" strike="noStrike">
                          <a:effectLst/>
                          <a:latin typeface="Times New Roman" pitchFamily="18" charset="0"/>
                          <a:cs typeface="Times New Roman" pitchFamily="18" charset="0"/>
                        </a:rPr>
                        <a:t>0.00162958</a:t>
                      </a:r>
                      <a:endParaRPr lang="en-IN" sz="1400" b="1" i="0" strike="noStrike">
                        <a:solidFill>
                          <a:srgbClr val="3F3F3F"/>
                        </a:solidFill>
                        <a:effectLst/>
                        <a:latin typeface="Times New Roman" pitchFamily="18" charset="0"/>
                        <a:cs typeface="Times New Roman" pitchFamily="18" charset="0"/>
                      </a:endParaRPr>
                    </a:p>
                  </a:txBody>
                  <a:tcPr marL="4914" marR="4914" marT="4914" marB="0" anchor="ctr"/>
                </a:tc>
                <a:tc>
                  <a:txBody>
                    <a:bodyPr/>
                    <a:lstStyle/>
                    <a:p>
                      <a:pPr algn="ctr" rtl="0" fontAlgn="ctr"/>
                      <a:r>
                        <a:rPr lang="en-IN" sz="1400" strike="noStrike">
                          <a:effectLst/>
                          <a:latin typeface="Times New Roman" pitchFamily="18" charset="0"/>
                          <a:cs typeface="Times New Roman" pitchFamily="18" charset="0"/>
                        </a:rPr>
                        <a:t>0.03889957</a:t>
                      </a:r>
                      <a:endParaRPr lang="en-IN" sz="1400" b="1" i="0" strike="noStrike">
                        <a:solidFill>
                          <a:srgbClr val="3F3F3F"/>
                        </a:solidFill>
                        <a:effectLst/>
                        <a:latin typeface="Times New Roman" pitchFamily="18" charset="0"/>
                        <a:cs typeface="Times New Roman" pitchFamily="18" charset="0"/>
                      </a:endParaRPr>
                    </a:p>
                  </a:txBody>
                  <a:tcPr marL="4914" marR="4914" marT="4914" marB="0" anchor="ctr"/>
                </a:tc>
                <a:tc>
                  <a:txBody>
                    <a:bodyPr/>
                    <a:lstStyle/>
                    <a:p>
                      <a:pPr algn="ctr" rtl="0" fontAlgn="ctr"/>
                      <a:r>
                        <a:rPr lang="en-IN" sz="1400" strike="noStrike">
                          <a:effectLst/>
                          <a:latin typeface="Times New Roman" pitchFamily="18" charset="0"/>
                          <a:cs typeface="Times New Roman" pitchFamily="18" charset="0"/>
                        </a:rPr>
                        <a:t>k = 0.2627</a:t>
                      </a:r>
                      <a:endParaRPr lang="en-IN" sz="1400" b="1" i="0" strike="noStrike">
                        <a:solidFill>
                          <a:srgbClr val="3F3F3F"/>
                        </a:solidFill>
                        <a:effectLst/>
                        <a:latin typeface="Times New Roman" pitchFamily="18" charset="0"/>
                        <a:cs typeface="Times New Roman" pitchFamily="18" charset="0"/>
                      </a:endParaRPr>
                    </a:p>
                  </a:txBody>
                  <a:tcPr marL="4914" marR="4914" marT="4914" marB="0" anchor="ctr"/>
                </a:tc>
                <a:tc>
                  <a:txBody>
                    <a:bodyPr/>
                    <a:lstStyle/>
                    <a:p>
                      <a:pPr algn="ctr" rtl="0" fontAlgn="ctr"/>
                      <a:r>
                        <a:rPr lang="en-IN" sz="1400" strike="noStrike">
                          <a:effectLst/>
                          <a:latin typeface="Times New Roman" pitchFamily="18" charset="0"/>
                          <a:cs typeface="Times New Roman" pitchFamily="18" charset="0"/>
                        </a:rPr>
                        <a:t>0.987</a:t>
                      </a:r>
                      <a:endParaRPr lang="en-IN" sz="1400" b="1" i="0" strike="noStrike">
                        <a:solidFill>
                          <a:srgbClr val="3F3F3F"/>
                        </a:solidFill>
                        <a:effectLst/>
                        <a:latin typeface="Times New Roman" pitchFamily="18" charset="0"/>
                        <a:cs typeface="Times New Roman" pitchFamily="18" charset="0"/>
                      </a:endParaRPr>
                    </a:p>
                  </a:txBody>
                  <a:tcPr marL="4914" marR="4914" marT="4914" marB="0" anchor="ctr"/>
                </a:tc>
                <a:tc>
                  <a:txBody>
                    <a:bodyPr/>
                    <a:lstStyle/>
                    <a:p>
                      <a:pPr algn="ctr" rtl="0" fontAlgn="ctr"/>
                      <a:r>
                        <a:rPr lang="en-IN" sz="1400" strike="noStrike">
                          <a:effectLst/>
                          <a:latin typeface="Times New Roman" pitchFamily="18" charset="0"/>
                          <a:cs typeface="Times New Roman" pitchFamily="18" charset="0"/>
                        </a:rPr>
                        <a:t>0.00163</a:t>
                      </a:r>
                      <a:endParaRPr lang="en-IN" sz="1400" b="1" i="0" strike="noStrike">
                        <a:solidFill>
                          <a:srgbClr val="3F3F3F"/>
                        </a:solidFill>
                        <a:effectLst/>
                        <a:latin typeface="Times New Roman" pitchFamily="18" charset="0"/>
                        <a:cs typeface="Times New Roman" pitchFamily="18" charset="0"/>
                      </a:endParaRPr>
                    </a:p>
                  </a:txBody>
                  <a:tcPr marL="4914" marR="4914" marT="4914" marB="0" anchor="ctr"/>
                </a:tc>
                <a:tc>
                  <a:txBody>
                    <a:bodyPr/>
                    <a:lstStyle/>
                    <a:p>
                      <a:pPr algn="ctr" rtl="0" fontAlgn="ctr"/>
                      <a:r>
                        <a:rPr lang="en-IN" sz="1400" strike="noStrike">
                          <a:effectLst/>
                          <a:latin typeface="Times New Roman" pitchFamily="18" charset="0"/>
                          <a:cs typeface="Times New Roman" pitchFamily="18" charset="0"/>
                        </a:rPr>
                        <a:t>0.0525</a:t>
                      </a:r>
                      <a:endParaRPr lang="en-IN" sz="1400" b="1" i="0" strike="noStrike">
                        <a:solidFill>
                          <a:srgbClr val="000000"/>
                        </a:solidFill>
                        <a:effectLst/>
                        <a:latin typeface="Times New Roman" pitchFamily="18" charset="0"/>
                        <a:cs typeface="Times New Roman" pitchFamily="18" charset="0"/>
                      </a:endParaRPr>
                    </a:p>
                  </a:txBody>
                  <a:tcPr marL="4914" marR="4914" marT="4914" marB="0" anchor="ctr"/>
                </a:tc>
                <a:extLst>
                  <a:ext uri="{0D108BD9-81ED-4DB2-BD59-A6C34878D82A}">
                    <a16:rowId xmlns:a16="http://schemas.microsoft.com/office/drawing/2014/main" val="10003"/>
                  </a:ext>
                </a:extLst>
              </a:tr>
              <a:tr h="884034">
                <a:tc>
                  <a:txBody>
                    <a:bodyPr/>
                    <a:lstStyle/>
                    <a:p>
                      <a:pPr algn="ctr" rtl="0" fontAlgn="ctr"/>
                      <a:r>
                        <a:rPr lang="en-IN" sz="1400" strike="noStrike" dirty="0">
                          <a:solidFill>
                            <a:schemeClr val="bg1"/>
                          </a:solidFill>
                          <a:effectLst/>
                          <a:latin typeface="Times New Roman" pitchFamily="18" charset="0"/>
                          <a:cs typeface="Times New Roman" pitchFamily="18" charset="0"/>
                        </a:rPr>
                        <a:t>2</a:t>
                      </a:r>
                      <a:endParaRPr lang="en-IN" sz="1400" b="1" i="0" strike="noStrike" dirty="0">
                        <a:solidFill>
                          <a:schemeClr val="bg1"/>
                        </a:solidFill>
                        <a:effectLst/>
                        <a:latin typeface="Times New Roman" pitchFamily="18" charset="0"/>
                        <a:cs typeface="Times New Roman" pitchFamily="18" charset="0"/>
                      </a:endParaRPr>
                    </a:p>
                  </a:txBody>
                  <a:tcPr marL="4914" marR="4914" marT="4914" marB="0" anchor="ctr">
                    <a:solidFill>
                      <a:srgbClr val="0070C0"/>
                    </a:solidFill>
                  </a:tcPr>
                </a:tc>
                <a:tc>
                  <a:txBody>
                    <a:bodyPr/>
                    <a:lstStyle/>
                    <a:p>
                      <a:pPr algn="ctr" rtl="0" fontAlgn="ctr"/>
                      <a:r>
                        <a:rPr lang="en-IN" sz="1400" strike="noStrike" dirty="0">
                          <a:effectLst/>
                          <a:latin typeface="Times New Roman" pitchFamily="18" charset="0"/>
                          <a:cs typeface="Times New Roman" pitchFamily="18" charset="0"/>
                        </a:rPr>
                        <a:t>Henderson and </a:t>
                      </a:r>
                      <a:r>
                        <a:rPr lang="en-IN" sz="1400" strike="noStrike" dirty="0" err="1">
                          <a:effectLst/>
                          <a:latin typeface="Times New Roman" pitchFamily="18" charset="0"/>
                          <a:cs typeface="Times New Roman" pitchFamily="18" charset="0"/>
                        </a:rPr>
                        <a:t>Pabis</a:t>
                      </a:r>
                      <a:endParaRPr lang="en-IN" sz="1400" b="1" i="0" strike="noStrike" dirty="0">
                        <a:solidFill>
                          <a:srgbClr val="3F3F3F"/>
                        </a:solidFill>
                        <a:effectLst/>
                        <a:latin typeface="Times New Roman" pitchFamily="18" charset="0"/>
                        <a:cs typeface="Times New Roman" pitchFamily="18" charset="0"/>
                      </a:endParaRPr>
                    </a:p>
                  </a:txBody>
                  <a:tcPr marL="4914" marR="4914" marT="4914" marB="0" anchor="ctr">
                    <a:solidFill>
                      <a:srgbClr val="92D050"/>
                    </a:solidFill>
                  </a:tcPr>
                </a:tc>
                <a:tc>
                  <a:txBody>
                    <a:bodyPr/>
                    <a:lstStyle/>
                    <a:p>
                      <a:pPr algn="ctr" rtl="0" fontAlgn="ctr"/>
                      <a:r>
                        <a:rPr lang="en-IN" sz="1400" strike="noStrike" dirty="0">
                          <a:effectLst/>
                          <a:latin typeface="Times New Roman" pitchFamily="18" charset="0"/>
                          <a:cs typeface="Times New Roman" pitchFamily="18" charset="0"/>
                        </a:rPr>
                        <a:t>a = 1.082567; k = 0.000178</a:t>
                      </a:r>
                      <a:endParaRPr lang="en-IN" sz="1400" b="1" i="0" strike="noStrike" dirty="0">
                        <a:solidFill>
                          <a:srgbClr val="3F3F3F"/>
                        </a:solidFill>
                        <a:effectLst/>
                        <a:latin typeface="Times New Roman" pitchFamily="18" charset="0"/>
                        <a:cs typeface="Times New Roman" pitchFamily="18" charset="0"/>
                      </a:endParaRPr>
                    </a:p>
                  </a:txBody>
                  <a:tcPr marL="4914" marR="4914" marT="4914" marB="0" anchor="ctr">
                    <a:solidFill>
                      <a:srgbClr val="92D050"/>
                    </a:solidFill>
                  </a:tcPr>
                </a:tc>
                <a:tc>
                  <a:txBody>
                    <a:bodyPr/>
                    <a:lstStyle/>
                    <a:p>
                      <a:pPr algn="ctr" rtl="0" fontAlgn="ctr"/>
                      <a:r>
                        <a:rPr lang="en-IN" sz="1400" strike="noStrike" dirty="0">
                          <a:effectLst/>
                          <a:latin typeface="Times New Roman" pitchFamily="18" charset="0"/>
                          <a:cs typeface="Times New Roman" pitchFamily="18" charset="0"/>
                        </a:rPr>
                        <a:t>0.99375</a:t>
                      </a:r>
                      <a:endParaRPr lang="en-IN" sz="1400" b="1" i="0" strike="noStrike" dirty="0">
                        <a:solidFill>
                          <a:srgbClr val="3F3F3F"/>
                        </a:solidFill>
                        <a:effectLst/>
                        <a:latin typeface="Times New Roman" pitchFamily="18" charset="0"/>
                        <a:cs typeface="Times New Roman" pitchFamily="18" charset="0"/>
                      </a:endParaRPr>
                    </a:p>
                  </a:txBody>
                  <a:tcPr marL="4914" marR="4914" marT="4914" marB="0" anchor="ctr">
                    <a:solidFill>
                      <a:srgbClr val="92D050"/>
                    </a:solidFill>
                  </a:tcPr>
                </a:tc>
                <a:tc>
                  <a:txBody>
                    <a:bodyPr/>
                    <a:lstStyle/>
                    <a:p>
                      <a:pPr algn="ctr" rtl="0" fontAlgn="ctr"/>
                      <a:r>
                        <a:rPr lang="en-IN" sz="1400" strike="noStrike" dirty="0">
                          <a:effectLst/>
                          <a:latin typeface="Times New Roman" pitchFamily="18" charset="0"/>
                          <a:cs typeface="Times New Roman" pitchFamily="18" charset="0"/>
                        </a:rPr>
                        <a:t>0.00143516</a:t>
                      </a:r>
                      <a:endParaRPr lang="en-IN" sz="1400" b="1" i="0" strike="noStrike" dirty="0">
                        <a:solidFill>
                          <a:srgbClr val="3F3F3F"/>
                        </a:solidFill>
                        <a:effectLst/>
                        <a:latin typeface="Times New Roman" pitchFamily="18" charset="0"/>
                        <a:cs typeface="Times New Roman" pitchFamily="18" charset="0"/>
                      </a:endParaRPr>
                    </a:p>
                  </a:txBody>
                  <a:tcPr marL="4914" marR="4914" marT="4914" marB="0" anchor="ctr">
                    <a:solidFill>
                      <a:srgbClr val="92D050"/>
                    </a:solidFill>
                  </a:tcPr>
                </a:tc>
                <a:tc>
                  <a:txBody>
                    <a:bodyPr/>
                    <a:lstStyle/>
                    <a:p>
                      <a:pPr algn="ctr" rtl="0" fontAlgn="ctr"/>
                      <a:r>
                        <a:rPr lang="en-IN" sz="1400" strike="noStrike" dirty="0">
                          <a:effectLst/>
                          <a:latin typeface="Times New Roman" pitchFamily="18" charset="0"/>
                          <a:cs typeface="Times New Roman" pitchFamily="18" charset="0"/>
                        </a:rPr>
                        <a:t>0.03507333</a:t>
                      </a:r>
                      <a:endParaRPr lang="en-IN" sz="1400" b="1" i="0" strike="noStrike" dirty="0">
                        <a:solidFill>
                          <a:srgbClr val="3F3F3F"/>
                        </a:solidFill>
                        <a:effectLst/>
                        <a:latin typeface="Times New Roman" pitchFamily="18" charset="0"/>
                        <a:cs typeface="Times New Roman" pitchFamily="18" charset="0"/>
                      </a:endParaRPr>
                    </a:p>
                  </a:txBody>
                  <a:tcPr marL="4914" marR="4914" marT="4914" marB="0" anchor="ctr">
                    <a:solidFill>
                      <a:srgbClr val="92D050"/>
                    </a:solidFill>
                  </a:tcPr>
                </a:tc>
                <a:tc>
                  <a:txBody>
                    <a:bodyPr/>
                    <a:lstStyle/>
                    <a:p>
                      <a:pPr algn="ctr" rtl="0" fontAlgn="ctr"/>
                      <a:r>
                        <a:rPr lang="en-IN" sz="1400" strike="noStrike" dirty="0">
                          <a:effectLst/>
                          <a:latin typeface="Times New Roman" pitchFamily="18" charset="0"/>
                          <a:cs typeface="Times New Roman" pitchFamily="18" charset="0"/>
                        </a:rPr>
                        <a:t>a = 0.99;</a:t>
                      </a:r>
                    </a:p>
                    <a:p>
                      <a:pPr algn="ctr" rtl="0" fontAlgn="ctr"/>
                      <a:r>
                        <a:rPr lang="en-IN" sz="1400" strike="noStrike" dirty="0">
                          <a:effectLst/>
                          <a:latin typeface="Times New Roman" pitchFamily="18" charset="0"/>
                          <a:cs typeface="Times New Roman" pitchFamily="18" charset="0"/>
                        </a:rPr>
                        <a:t>k = 0.2793</a:t>
                      </a:r>
                      <a:endParaRPr lang="en-IN" sz="1400" b="1" i="0" strike="noStrike" dirty="0">
                        <a:solidFill>
                          <a:srgbClr val="3F3F3F"/>
                        </a:solidFill>
                        <a:effectLst/>
                        <a:latin typeface="Times New Roman" pitchFamily="18" charset="0"/>
                        <a:cs typeface="Times New Roman" pitchFamily="18" charset="0"/>
                      </a:endParaRPr>
                    </a:p>
                  </a:txBody>
                  <a:tcPr marL="4914" marR="4914" marT="4914" marB="0" anchor="ctr">
                    <a:solidFill>
                      <a:srgbClr val="92D050"/>
                    </a:solidFill>
                  </a:tcPr>
                </a:tc>
                <a:tc>
                  <a:txBody>
                    <a:bodyPr/>
                    <a:lstStyle/>
                    <a:p>
                      <a:pPr algn="ctr" rtl="0" fontAlgn="ctr"/>
                      <a:r>
                        <a:rPr lang="en-IN" sz="1400" strike="noStrike" dirty="0">
                          <a:effectLst/>
                          <a:latin typeface="Times New Roman" pitchFamily="18" charset="0"/>
                          <a:cs typeface="Times New Roman" pitchFamily="18" charset="0"/>
                        </a:rPr>
                        <a:t>0.99375</a:t>
                      </a:r>
                      <a:endParaRPr lang="en-IN" sz="1400" b="1" i="0" strike="noStrike" dirty="0">
                        <a:solidFill>
                          <a:srgbClr val="3F3F3F"/>
                        </a:solidFill>
                        <a:effectLst/>
                        <a:latin typeface="Times New Roman" pitchFamily="18" charset="0"/>
                        <a:cs typeface="Times New Roman" pitchFamily="18" charset="0"/>
                      </a:endParaRPr>
                    </a:p>
                  </a:txBody>
                  <a:tcPr marL="4914" marR="4914" marT="4914" marB="0" anchor="ctr">
                    <a:solidFill>
                      <a:srgbClr val="92D050"/>
                    </a:solidFill>
                  </a:tcPr>
                </a:tc>
                <a:tc>
                  <a:txBody>
                    <a:bodyPr/>
                    <a:lstStyle/>
                    <a:p>
                      <a:pPr algn="ctr" rtl="0" fontAlgn="ctr"/>
                      <a:r>
                        <a:rPr lang="en-IN" sz="1400" strike="noStrike" dirty="0">
                          <a:effectLst/>
                          <a:latin typeface="Times New Roman" pitchFamily="18" charset="0"/>
                          <a:cs typeface="Times New Roman" pitchFamily="18" charset="0"/>
                        </a:rPr>
                        <a:t>0.001435</a:t>
                      </a:r>
                      <a:endParaRPr lang="en-IN" sz="1400" b="1" i="0" strike="noStrike" dirty="0">
                        <a:solidFill>
                          <a:srgbClr val="3F3F3F"/>
                        </a:solidFill>
                        <a:effectLst/>
                        <a:latin typeface="Times New Roman" pitchFamily="18" charset="0"/>
                        <a:cs typeface="Times New Roman" pitchFamily="18" charset="0"/>
                      </a:endParaRPr>
                    </a:p>
                  </a:txBody>
                  <a:tcPr marL="4914" marR="4914" marT="4914" marB="0" anchor="ctr">
                    <a:solidFill>
                      <a:srgbClr val="92D050"/>
                    </a:solidFill>
                  </a:tcPr>
                </a:tc>
                <a:tc>
                  <a:txBody>
                    <a:bodyPr/>
                    <a:lstStyle/>
                    <a:p>
                      <a:pPr algn="ctr" rtl="0" fontAlgn="ctr"/>
                      <a:r>
                        <a:rPr lang="en-IN" sz="1400" strike="noStrike" dirty="0">
                          <a:effectLst/>
                          <a:latin typeface="Times New Roman" pitchFamily="18" charset="0"/>
                          <a:cs typeface="Times New Roman" pitchFamily="18" charset="0"/>
                        </a:rPr>
                        <a:t>0.049</a:t>
                      </a:r>
                      <a:endParaRPr lang="en-IN" sz="1400" b="1" i="0" strike="noStrike" dirty="0">
                        <a:solidFill>
                          <a:srgbClr val="000000"/>
                        </a:solidFill>
                        <a:effectLst/>
                        <a:latin typeface="Times New Roman" pitchFamily="18" charset="0"/>
                        <a:cs typeface="Times New Roman" pitchFamily="18" charset="0"/>
                      </a:endParaRPr>
                    </a:p>
                  </a:txBody>
                  <a:tcPr marL="4914" marR="4914" marT="4914" marB="0" anchor="ctr">
                    <a:solidFill>
                      <a:srgbClr val="92D050"/>
                    </a:solidFill>
                  </a:tcPr>
                </a:tc>
                <a:extLst>
                  <a:ext uri="{0D108BD9-81ED-4DB2-BD59-A6C34878D82A}">
                    <a16:rowId xmlns:a16="http://schemas.microsoft.com/office/drawing/2014/main" val="10004"/>
                  </a:ext>
                </a:extLst>
              </a:tr>
              <a:tr h="1324802">
                <a:tc>
                  <a:txBody>
                    <a:bodyPr/>
                    <a:lstStyle/>
                    <a:p>
                      <a:pPr algn="ctr" rtl="0" fontAlgn="ctr"/>
                      <a:r>
                        <a:rPr lang="en-IN" sz="1400" strike="noStrike" dirty="0">
                          <a:solidFill>
                            <a:schemeClr val="bg1"/>
                          </a:solidFill>
                          <a:effectLst/>
                          <a:latin typeface="Times New Roman" pitchFamily="18" charset="0"/>
                          <a:cs typeface="Times New Roman" pitchFamily="18" charset="0"/>
                        </a:rPr>
                        <a:t>3</a:t>
                      </a:r>
                      <a:endParaRPr lang="en-IN" sz="1400" b="1" i="0" strike="noStrike" dirty="0">
                        <a:solidFill>
                          <a:schemeClr val="bg1"/>
                        </a:solidFill>
                        <a:effectLst/>
                        <a:latin typeface="Times New Roman" pitchFamily="18" charset="0"/>
                        <a:cs typeface="Times New Roman" pitchFamily="18" charset="0"/>
                      </a:endParaRPr>
                    </a:p>
                  </a:txBody>
                  <a:tcPr marL="4914" marR="4914" marT="4914" marB="0" anchor="ctr">
                    <a:solidFill>
                      <a:srgbClr val="0070C0"/>
                    </a:solidFill>
                  </a:tcPr>
                </a:tc>
                <a:tc>
                  <a:txBody>
                    <a:bodyPr/>
                    <a:lstStyle/>
                    <a:p>
                      <a:pPr algn="ctr" rtl="0" fontAlgn="ctr"/>
                      <a:r>
                        <a:rPr lang="en-IN" sz="1400" strike="noStrike">
                          <a:effectLst/>
                          <a:latin typeface="Times New Roman" pitchFamily="18" charset="0"/>
                          <a:cs typeface="Times New Roman" pitchFamily="18" charset="0"/>
                        </a:rPr>
                        <a:t>Logarithmic</a:t>
                      </a:r>
                      <a:endParaRPr lang="en-IN" sz="1400" b="1" i="0" strike="noStrike">
                        <a:solidFill>
                          <a:srgbClr val="3F3F3F"/>
                        </a:solidFill>
                        <a:effectLst/>
                        <a:latin typeface="Times New Roman" pitchFamily="18" charset="0"/>
                        <a:cs typeface="Times New Roman" pitchFamily="18" charset="0"/>
                      </a:endParaRPr>
                    </a:p>
                  </a:txBody>
                  <a:tcPr marL="4914" marR="4914" marT="4914" marB="0" anchor="ctr"/>
                </a:tc>
                <a:tc>
                  <a:txBody>
                    <a:bodyPr/>
                    <a:lstStyle/>
                    <a:p>
                      <a:pPr algn="ctr" rtl="0" fontAlgn="ctr"/>
                      <a:r>
                        <a:rPr lang="pt-BR" sz="1400" strike="noStrike">
                          <a:effectLst/>
                          <a:latin typeface="Times New Roman" pitchFamily="18" charset="0"/>
                          <a:cs typeface="Times New Roman" pitchFamily="18" charset="0"/>
                        </a:rPr>
                        <a:t>a = 0.774760; k = 0.100000; c = 0.225240</a:t>
                      </a:r>
                      <a:endParaRPr lang="pt-BR" sz="1400" b="1" i="0" strike="noStrike">
                        <a:solidFill>
                          <a:srgbClr val="3F3F3F"/>
                        </a:solidFill>
                        <a:effectLst/>
                        <a:latin typeface="Times New Roman" pitchFamily="18" charset="0"/>
                        <a:cs typeface="Times New Roman" pitchFamily="18" charset="0"/>
                      </a:endParaRPr>
                    </a:p>
                  </a:txBody>
                  <a:tcPr marL="4914" marR="4914" marT="4914" marB="0" anchor="ctr"/>
                </a:tc>
                <a:tc>
                  <a:txBody>
                    <a:bodyPr/>
                    <a:lstStyle/>
                    <a:p>
                      <a:pPr algn="ctr" rtl="0" fontAlgn="ctr"/>
                      <a:r>
                        <a:rPr lang="en-IN" sz="1400" strike="noStrike">
                          <a:effectLst/>
                          <a:latin typeface="Times New Roman" pitchFamily="18" charset="0"/>
                          <a:cs typeface="Times New Roman" pitchFamily="18" charset="0"/>
                        </a:rPr>
                        <a:t>0.63508</a:t>
                      </a:r>
                      <a:endParaRPr lang="en-IN" sz="1400" b="1" i="0" strike="noStrike">
                        <a:solidFill>
                          <a:srgbClr val="3F3F3F"/>
                        </a:solidFill>
                        <a:effectLst/>
                        <a:latin typeface="Times New Roman" pitchFamily="18" charset="0"/>
                        <a:cs typeface="Times New Roman" pitchFamily="18" charset="0"/>
                      </a:endParaRPr>
                    </a:p>
                  </a:txBody>
                  <a:tcPr marL="4914" marR="4914" marT="4914" marB="0" anchor="ctr"/>
                </a:tc>
                <a:tc>
                  <a:txBody>
                    <a:bodyPr/>
                    <a:lstStyle/>
                    <a:p>
                      <a:pPr algn="ctr" rtl="0" fontAlgn="ctr"/>
                      <a:r>
                        <a:rPr lang="en-IN" sz="1400" strike="noStrike">
                          <a:effectLst/>
                          <a:latin typeface="Times New Roman" pitchFamily="18" charset="0"/>
                          <a:cs typeface="Times New Roman" pitchFamily="18" charset="0"/>
                        </a:rPr>
                        <a:t>0.07496144</a:t>
                      </a:r>
                      <a:endParaRPr lang="en-IN" sz="1400" b="1" i="0" strike="noStrike">
                        <a:solidFill>
                          <a:srgbClr val="3F3F3F"/>
                        </a:solidFill>
                        <a:effectLst/>
                        <a:latin typeface="Times New Roman" pitchFamily="18" charset="0"/>
                        <a:cs typeface="Times New Roman" pitchFamily="18" charset="0"/>
                      </a:endParaRPr>
                    </a:p>
                  </a:txBody>
                  <a:tcPr marL="4914" marR="4914" marT="4914" marB="0" anchor="ctr"/>
                </a:tc>
                <a:tc>
                  <a:txBody>
                    <a:bodyPr/>
                    <a:lstStyle/>
                    <a:p>
                      <a:pPr algn="ctr" rtl="0" fontAlgn="ctr"/>
                      <a:r>
                        <a:rPr lang="en-IN" sz="1400" strike="noStrike">
                          <a:effectLst/>
                          <a:latin typeface="Times New Roman" pitchFamily="18" charset="0"/>
                          <a:cs typeface="Times New Roman" pitchFamily="18" charset="0"/>
                        </a:rPr>
                        <a:t>0.24268967</a:t>
                      </a:r>
                      <a:endParaRPr lang="en-IN" sz="1400" b="1" i="0" strike="noStrike">
                        <a:solidFill>
                          <a:srgbClr val="3F3F3F"/>
                        </a:solidFill>
                        <a:effectLst/>
                        <a:latin typeface="Times New Roman" pitchFamily="18" charset="0"/>
                        <a:cs typeface="Times New Roman" pitchFamily="18" charset="0"/>
                      </a:endParaRPr>
                    </a:p>
                  </a:txBody>
                  <a:tcPr marL="4914" marR="4914" marT="4914" marB="0" anchor="ctr"/>
                </a:tc>
                <a:tc>
                  <a:txBody>
                    <a:bodyPr/>
                    <a:lstStyle/>
                    <a:p>
                      <a:pPr algn="ctr" rtl="0" fontAlgn="ctr"/>
                      <a:r>
                        <a:rPr lang="pt-BR" sz="1400" strike="noStrike" dirty="0">
                          <a:effectLst/>
                          <a:latin typeface="Times New Roman" pitchFamily="18" charset="0"/>
                          <a:cs typeface="Times New Roman" pitchFamily="18" charset="0"/>
                        </a:rPr>
                        <a:t>a = 1.073; k = 0.2712; </a:t>
                      </a:r>
                    </a:p>
                    <a:p>
                      <a:pPr algn="ctr" rtl="0" fontAlgn="ctr"/>
                      <a:r>
                        <a:rPr lang="pt-BR" sz="1400" strike="noStrike" dirty="0">
                          <a:effectLst/>
                          <a:latin typeface="Times New Roman" pitchFamily="18" charset="0"/>
                          <a:cs typeface="Times New Roman" pitchFamily="18" charset="0"/>
                        </a:rPr>
                        <a:t>c = -0.01247</a:t>
                      </a:r>
                      <a:endParaRPr lang="pt-BR" sz="1400" b="1" i="0" strike="noStrike" dirty="0">
                        <a:solidFill>
                          <a:srgbClr val="3F3F3F"/>
                        </a:solidFill>
                        <a:effectLst/>
                        <a:latin typeface="Times New Roman" pitchFamily="18" charset="0"/>
                        <a:cs typeface="Times New Roman" pitchFamily="18" charset="0"/>
                      </a:endParaRPr>
                    </a:p>
                  </a:txBody>
                  <a:tcPr marL="4914" marR="4914" marT="4914" marB="0" anchor="ctr"/>
                </a:tc>
                <a:tc>
                  <a:txBody>
                    <a:bodyPr/>
                    <a:lstStyle/>
                    <a:p>
                      <a:pPr algn="ctr" rtl="0" fontAlgn="ctr"/>
                      <a:r>
                        <a:rPr lang="en-IN" sz="1400" strike="noStrike" dirty="0">
                          <a:effectLst/>
                          <a:latin typeface="Times New Roman" pitchFamily="18" charset="0"/>
                          <a:cs typeface="Times New Roman" pitchFamily="18" charset="0"/>
                        </a:rPr>
                        <a:t>0.95289</a:t>
                      </a:r>
                      <a:endParaRPr lang="en-IN" sz="1400" b="1" i="0" strike="noStrike" dirty="0">
                        <a:solidFill>
                          <a:srgbClr val="3F3F3F"/>
                        </a:solidFill>
                        <a:effectLst/>
                        <a:latin typeface="Times New Roman" pitchFamily="18" charset="0"/>
                        <a:cs typeface="Times New Roman" pitchFamily="18" charset="0"/>
                      </a:endParaRPr>
                    </a:p>
                  </a:txBody>
                  <a:tcPr marL="4914" marR="4914" marT="4914" marB="0" anchor="ctr"/>
                </a:tc>
                <a:tc>
                  <a:txBody>
                    <a:bodyPr/>
                    <a:lstStyle/>
                    <a:p>
                      <a:pPr algn="ctr" rtl="0" fontAlgn="ctr"/>
                      <a:r>
                        <a:rPr lang="en-IN" sz="1400" strike="noStrike">
                          <a:effectLst/>
                          <a:latin typeface="Times New Roman" pitchFamily="18" charset="0"/>
                          <a:cs typeface="Times New Roman" pitchFamily="18" charset="0"/>
                        </a:rPr>
                        <a:t>0.074961</a:t>
                      </a:r>
                      <a:endParaRPr lang="en-IN" sz="1400" b="1" i="0" strike="noStrike">
                        <a:solidFill>
                          <a:srgbClr val="3F3F3F"/>
                        </a:solidFill>
                        <a:effectLst/>
                        <a:latin typeface="Times New Roman" pitchFamily="18" charset="0"/>
                        <a:cs typeface="Times New Roman" pitchFamily="18" charset="0"/>
                      </a:endParaRPr>
                    </a:p>
                  </a:txBody>
                  <a:tcPr marL="4914" marR="4914" marT="4914" marB="0" anchor="ctr"/>
                </a:tc>
                <a:tc>
                  <a:txBody>
                    <a:bodyPr/>
                    <a:lstStyle/>
                    <a:p>
                      <a:pPr algn="ctr" rtl="0" fontAlgn="ctr"/>
                      <a:r>
                        <a:rPr lang="en-IN" sz="1400" strike="noStrike" dirty="0">
                          <a:effectLst/>
                          <a:latin typeface="Times New Roman" pitchFamily="18" charset="0"/>
                          <a:cs typeface="Times New Roman" pitchFamily="18" charset="0"/>
                        </a:rPr>
                        <a:t>0.0518</a:t>
                      </a:r>
                      <a:endParaRPr lang="en-IN" sz="1400" b="1" i="0" strike="noStrike" dirty="0">
                        <a:solidFill>
                          <a:srgbClr val="000000"/>
                        </a:solidFill>
                        <a:effectLst/>
                        <a:latin typeface="Times New Roman" pitchFamily="18" charset="0"/>
                        <a:cs typeface="Times New Roman" pitchFamily="18" charset="0"/>
                      </a:endParaRPr>
                    </a:p>
                  </a:txBody>
                  <a:tcPr marL="4914" marR="4914" marT="4914" marB="0" anchor="ctr"/>
                </a:tc>
                <a:extLst>
                  <a:ext uri="{0D108BD9-81ED-4DB2-BD59-A6C34878D82A}">
                    <a16:rowId xmlns:a16="http://schemas.microsoft.com/office/drawing/2014/main" val="10005"/>
                  </a:ext>
                </a:extLst>
              </a:tr>
              <a:tr h="441601">
                <a:tc rowSpan="2">
                  <a:txBody>
                    <a:bodyPr/>
                    <a:lstStyle/>
                    <a:p>
                      <a:pPr algn="ctr" rtl="0" fontAlgn="ctr"/>
                      <a:r>
                        <a:rPr lang="en-IN" sz="1400" strike="noStrike" dirty="0">
                          <a:solidFill>
                            <a:schemeClr val="bg1"/>
                          </a:solidFill>
                          <a:effectLst/>
                          <a:latin typeface="Times New Roman" pitchFamily="18" charset="0"/>
                          <a:cs typeface="Times New Roman" pitchFamily="18" charset="0"/>
                        </a:rPr>
                        <a:t>4</a:t>
                      </a:r>
                      <a:endParaRPr lang="en-IN" sz="1400" b="1" i="0" strike="noStrike" dirty="0">
                        <a:solidFill>
                          <a:schemeClr val="bg1"/>
                        </a:solidFill>
                        <a:effectLst/>
                        <a:latin typeface="Times New Roman" pitchFamily="18" charset="0"/>
                        <a:cs typeface="Times New Roman" pitchFamily="18" charset="0"/>
                      </a:endParaRPr>
                    </a:p>
                  </a:txBody>
                  <a:tcPr marL="4914" marR="4914" marT="4914" marB="0" anchor="ctr">
                    <a:solidFill>
                      <a:srgbClr val="0070C0"/>
                    </a:solidFill>
                  </a:tcPr>
                </a:tc>
                <a:tc rowSpan="2">
                  <a:txBody>
                    <a:bodyPr/>
                    <a:lstStyle/>
                    <a:p>
                      <a:pPr algn="ctr" rtl="0" fontAlgn="ctr"/>
                      <a:r>
                        <a:rPr lang="en-IN" sz="1400" strike="noStrike">
                          <a:effectLst/>
                          <a:latin typeface="Times New Roman" pitchFamily="18" charset="0"/>
                          <a:cs typeface="Times New Roman" pitchFamily="18" charset="0"/>
                        </a:rPr>
                        <a:t>Page</a:t>
                      </a:r>
                      <a:endParaRPr lang="en-IN" sz="1400" b="1" i="0" strike="noStrike">
                        <a:solidFill>
                          <a:srgbClr val="3F3F3F"/>
                        </a:solidFill>
                        <a:effectLst/>
                        <a:latin typeface="Times New Roman" pitchFamily="18" charset="0"/>
                        <a:cs typeface="Times New Roman" pitchFamily="18" charset="0"/>
                      </a:endParaRPr>
                    </a:p>
                  </a:txBody>
                  <a:tcPr marL="4914" marR="4914" marT="4914" marB="0" anchor="ctr"/>
                </a:tc>
                <a:tc>
                  <a:txBody>
                    <a:bodyPr/>
                    <a:lstStyle/>
                    <a:p>
                      <a:pPr algn="ctr" rtl="0" fontAlgn="ctr"/>
                      <a:r>
                        <a:rPr lang="en-IN" sz="1400" strike="noStrike">
                          <a:effectLst/>
                          <a:latin typeface="Times New Roman" pitchFamily="18" charset="0"/>
                          <a:cs typeface="Times New Roman" pitchFamily="18" charset="0"/>
                        </a:rPr>
                        <a:t>k=0.000308; </a:t>
                      </a:r>
                      <a:endParaRPr lang="en-IN" sz="1400" b="1" i="0" strike="noStrike">
                        <a:solidFill>
                          <a:srgbClr val="3F3F3F"/>
                        </a:solidFill>
                        <a:effectLst/>
                        <a:latin typeface="Times New Roman" pitchFamily="18" charset="0"/>
                        <a:cs typeface="Times New Roman" pitchFamily="18" charset="0"/>
                      </a:endParaRPr>
                    </a:p>
                  </a:txBody>
                  <a:tcPr marL="4914" marR="4914" marT="4914" marB="0" anchor="ctr"/>
                </a:tc>
                <a:tc rowSpan="2">
                  <a:txBody>
                    <a:bodyPr/>
                    <a:lstStyle/>
                    <a:p>
                      <a:pPr algn="ctr" rtl="0" fontAlgn="ctr"/>
                      <a:r>
                        <a:rPr lang="en-IN" sz="1400" strike="noStrike">
                          <a:effectLst/>
                          <a:latin typeface="Times New Roman" pitchFamily="18" charset="0"/>
                          <a:cs typeface="Times New Roman" pitchFamily="18" charset="0"/>
                        </a:rPr>
                        <a:t>0.9891</a:t>
                      </a:r>
                      <a:endParaRPr lang="en-IN" sz="1400" b="1" i="0" strike="noStrike">
                        <a:solidFill>
                          <a:srgbClr val="3F3F3F"/>
                        </a:solidFill>
                        <a:effectLst/>
                        <a:latin typeface="Times New Roman" pitchFamily="18" charset="0"/>
                        <a:cs typeface="Times New Roman" pitchFamily="18" charset="0"/>
                      </a:endParaRPr>
                    </a:p>
                  </a:txBody>
                  <a:tcPr marL="4914" marR="4914" marT="4914" marB="0" anchor="ctr"/>
                </a:tc>
                <a:tc rowSpan="2">
                  <a:txBody>
                    <a:bodyPr/>
                    <a:lstStyle/>
                    <a:p>
                      <a:pPr algn="ctr" rtl="0" fontAlgn="ctr"/>
                      <a:r>
                        <a:rPr lang="en-IN" sz="1400" strike="noStrike">
                          <a:effectLst/>
                          <a:latin typeface="Times New Roman" pitchFamily="18" charset="0"/>
                          <a:cs typeface="Times New Roman" pitchFamily="18" charset="0"/>
                        </a:rPr>
                        <a:t>0.00249779</a:t>
                      </a:r>
                      <a:endParaRPr lang="en-IN" sz="1400" b="1" i="0" strike="noStrike">
                        <a:solidFill>
                          <a:srgbClr val="3F3F3F"/>
                        </a:solidFill>
                        <a:effectLst/>
                        <a:latin typeface="Times New Roman" pitchFamily="18" charset="0"/>
                        <a:cs typeface="Times New Roman" pitchFamily="18" charset="0"/>
                      </a:endParaRPr>
                    </a:p>
                  </a:txBody>
                  <a:tcPr marL="4914" marR="4914" marT="4914" marB="0" anchor="ctr"/>
                </a:tc>
                <a:tc rowSpan="2">
                  <a:txBody>
                    <a:bodyPr/>
                    <a:lstStyle/>
                    <a:p>
                      <a:pPr algn="ctr" rtl="0" fontAlgn="ctr"/>
                      <a:r>
                        <a:rPr lang="en-IN" sz="1400" strike="noStrike">
                          <a:effectLst/>
                          <a:latin typeface="Times New Roman" pitchFamily="18" charset="0"/>
                          <a:cs typeface="Times New Roman" pitchFamily="18" charset="0"/>
                        </a:rPr>
                        <a:t>0.04627057</a:t>
                      </a:r>
                      <a:endParaRPr lang="en-IN" sz="1400" b="1" i="0" strike="noStrike">
                        <a:solidFill>
                          <a:srgbClr val="3F3F3F"/>
                        </a:solidFill>
                        <a:effectLst/>
                        <a:latin typeface="Times New Roman" pitchFamily="18" charset="0"/>
                        <a:cs typeface="Times New Roman" pitchFamily="18" charset="0"/>
                      </a:endParaRPr>
                    </a:p>
                  </a:txBody>
                  <a:tcPr marL="4914" marR="4914" marT="4914" marB="0" anchor="ctr"/>
                </a:tc>
                <a:tc>
                  <a:txBody>
                    <a:bodyPr/>
                    <a:lstStyle/>
                    <a:p>
                      <a:pPr algn="ctr" rtl="0" fontAlgn="ctr"/>
                      <a:r>
                        <a:rPr lang="en-IN" sz="1400" strike="noStrike">
                          <a:effectLst/>
                          <a:latin typeface="Times New Roman" pitchFamily="18" charset="0"/>
                          <a:cs typeface="Times New Roman" pitchFamily="18" charset="0"/>
                        </a:rPr>
                        <a:t>k=0.1885; </a:t>
                      </a:r>
                      <a:endParaRPr lang="en-IN" sz="1400" b="1" i="0" strike="noStrike">
                        <a:solidFill>
                          <a:srgbClr val="3F3F3F"/>
                        </a:solidFill>
                        <a:effectLst/>
                        <a:latin typeface="Times New Roman" pitchFamily="18" charset="0"/>
                        <a:cs typeface="Times New Roman" pitchFamily="18" charset="0"/>
                      </a:endParaRPr>
                    </a:p>
                  </a:txBody>
                  <a:tcPr marL="4914" marR="4914" marT="4914" marB="0" anchor="ctr"/>
                </a:tc>
                <a:tc rowSpan="2">
                  <a:txBody>
                    <a:bodyPr/>
                    <a:lstStyle/>
                    <a:p>
                      <a:pPr algn="ctr" rtl="0" fontAlgn="ctr"/>
                      <a:r>
                        <a:rPr lang="en-IN" sz="1400" strike="noStrike">
                          <a:effectLst/>
                          <a:latin typeface="Times New Roman" pitchFamily="18" charset="0"/>
                          <a:cs typeface="Times New Roman" pitchFamily="18" charset="0"/>
                        </a:rPr>
                        <a:t>0.986</a:t>
                      </a:r>
                      <a:endParaRPr lang="en-IN" sz="1400" b="1" i="0" strike="noStrike">
                        <a:solidFill>
                          <a:srgbClr val="3F3F3F"/>
                        </a:solidFill>
                        <a:effectLst/>
                        <a:latin typeface="Times New Roman" pitchFamily="18" charset="0"/>
                        <a:cs typeface="Times New Roman" pitchFamily="18" charset="0"/>
                      </a:endParaRPr>
                    </a:p>
                  </a:txBody>
                  <a:tcPr marL="4914" marR="4914" marT="4914" marB="0" anchor="ctr"/>
                </a:tc>
                <a:tc rowSpan="2">
                  <a:txBody>
                    <a:bodyPr/>
                    <a:lstStyle/>
                    <a:p>
                      <a:pPr algn="ctr" rtl="0" fontAlgn="ctr"/>
                      <a:r>
                        <a:rPr lang="en-IN" sz="1400" strike="noStrike" dirty="0">
                          <a:effectLst/>
                          <a:latin typeface="Times New Roman" pitchFamily="18" charset="0"/>
                          <a:cs typeface="Times New Roman" pitchFamily="18" charset="0"/>
                        </a:rPr>
                        <a:t>0.002498</a:t>
                      </a:r>
                      <a:endParaRPr lang="en-IN" sz="1400" b="1" i="0" strike="noStrike" dirty="0">
                        <a:solidFill>
                          <a:srgbClr val="3F3F3F"/>
                        </a:solidFill>
                        <a:effectLst/>
                        <a:latin typeface="Times New Roman" pitchFamily="18" charset="0"/>
                        <a:cs typeface="Times New Roman" pitchFamily="18" charset="0"/>
                      </a:endParaRPr>
                    </a:p>
                  </a:txBody>
                  <a:tcPr marL="4914" marR="4914" marT="4914" marB="0" anchor="ctr"/>
                </a:tc>
                <a:tc rowSpan="2">
                  <a:txBody>
                    <a:bodyPr/>
                    <a:lstStyle/>
                    <a:p>
                      <a:pPr algn="ctr" rtl="0" fontAlgn="ctr"/>
                      <a:r>
                        <a:rPr lang="en-IN" sz="1400" strike="noStrike">
                          <a:effectLst/>
                          <a:latin typeface="Times New Roman" pitchFamily="18" charset="0"/>
                          <a:cs typeface="Times New Roman" pitchFamily="18" charset="0"/>
                        </a:rPr>
                        <a:t>0.0566</a:t>
                      </a:r>
                      <a:endParaRPr lang="en-IN" sz="1400" b="1" i="0" strike="noStrike">
                        <a:solidFill>
                          <a:srgbClr val="000000"/>
                        </a:solidFill>
                        <a:effectLst/>
                        <a:latin typeface="Times New Roman" pitchFamily="18" charset="0"/>
                        <a:cs typeface="Times New Roman" pitchFamily="18" charset="0"/>
                      </a:endParaRPr>
                    </a:p>
                  </a:txBody>
                  <a:tcPr marL="4914" marR="4914" marT="4914" marB="0" anchor="ctr"/>
                </a:tc>
                <a:extLst>
                  <a:ext uri="{0D108BD9-81ED-4DB2-BD59-A6C34878D82A}">
                    <a16:rowId xmlns:a16="http://schemas.microsoft.com/office/drawing/2014/main" val="10006"/>
                  </a:ext>
                </a:extLst>
              </a:tr>
              <a:tr h="442434">
                <a:tc vMerge="1">
                  <a:txBody>
                    <a:bodyPr/>
                    <a:lstStyle/>
                    <a:p>
                      <a:endParaRPr lang="en-US"/>
                    </a:p>
                  </a:txBody>
                  <a:tcPr/>
                </a:tc>
                <a:tc vMerge="1">
                  <a:txBody>
                    <a:bodyPr/>
                    <a:lstStyle/>
                    <a:p>
                      <a:endParaRPr lang="en-US"/>
                    </a:p>
                  </a:txBody>
                  <a:tcPr/>
                </a:tc>
                <a:tc>
                  <a:txBody>
                    <a:bodyPr/>
                    <a:lstStyle/>
                    <a:p>
                      <a:pPr algn="ctr" rtl="0" fontAlgn="ctr"/>
                      <a:r>
                        <a:rPr lang="en-IN" sz="1400" strike="noStrike">
                          <a:effectLst/>
                          <a:latin typeface="Times New Roman" pitchFamily="18" charset="0"/>
                          <a:cs typeface="Times New Roman" pitchFamily="18" charset="0"/>
                        </a:rPr>
                        <a:t>n=0.927493</a:t>
                      </a:r>
                      <a:endParaRPr lang="en-IN" sz="1400" b="1" i="0" strike="noStrike">
                        <a:solidFill>
                          <a:srgbClr val="3F3F3F"/>
                        </a:solidFill>
                        <a:effectLst/>
                        <a:latin typeface="Times New Roman" pitchFamily="18" charset="0"/>
                        <a:cs typeface="Times New Roman" pitchFamily="18" charset="0"/>
                      </a:endParaRPr>
                    </a:p>
                  </a:txBody>
                  <a:tcPr marL="4914" marR="4914" marT="4914" marB="0" anchor="ct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ctr" rtl="0" fontAlgn="ctr"/>
                      <a:r>
                        <a:rPr lang="en-IN" sz="1400" strike="noStrike" dirty="0">
                          <a:effectLst/>
                          <a:latin typeface="Times New Roman" pitchFamily="18" charset="0"/>
                          <a:cs typeface="Times New Roman" pitchFamily="18" charset="0"/>
                        </a:rPr>
                        <a:t>n=1.246</a:t>
                      </a:r>
                      <a:endParaRPr lang="en-IN" sz="1400" b="1" i="0" strike="noStrike" dirty="0">
                        <a:solidFill>
                          <a:srgbClr val="3F3F3F"/>
                        </a:solidFill>
                        <a:effectLst/>
                        <a:latin typeface="Times New Roman" pitchFamily="18" charset="0"/>
                        <a:cs typeface="Times New Roman" pitchFamily="18" charset="0"/>
                      </a:endParaRPr>
                    </a:p>
                  </a:txBody>
                  <a:tcPr marL="4914" marR="4914" marT="4914" marB="0" anchor="ct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07"/>
                  </a:ext>
                </a:extLst>
              </a:tr>
              <a:tr h="1325635">
                <a:tc>
                  <a:txBody>
                    <a:bodyPr/>
                    <a:lstStyle/>
                    <a:p>
                      <a:pPr algn="ctr" rtl="0" fontAlgn="ctr"/>
                      <a:r>
                        <a:rPr lang="en-IN" sz="1400" strike="noStrike" dirty="0">
                          <a:solidFill>
                            <a:schemeClr val="bg1"/>
                          </a:solidFill>
                          <a:effectLst/>
                          <a:latin typeface="Times New Roman" pitchFamily="18" charset="0"/>
                          <a:cs typeface="Times New Roman" pitchFamily="18" charset="0"/>
                        </a:rPr>
                        <a:t>5</a:t>
                      </a:r>
                      <a:endParaRPr lang="en-IN" sz="1400" b="1" i="0" strike="noStrike" dirty="0">
                        <a:solidFill>
                          <a:schemeClr val="bg1"/>
                        </a:solidFill>
                        <a:effectLst/>
                        <a:latin typeface="Times New Roman" pitchFamily="18" charset="0"/>
                        <a:cs typeface="Times New Roman" pitchFamily="18" charset="0"/>
                      </a:endParaRPr>
                    </a:p>
                  </a:txBody>
                  <a:tcPr marL="4914" marR="4914" marT="4914" marB="0" anchor="ctr">
                    <a:solidFill>
                      <a:srgbClr val="0070C0"/>
                    </a:solidFill>
                  </a:tcPr>
                </a:tc>
                <a:tc>
                  <a:txBody>
                    <a:bodyPr/>
                    <a:lstStyle/>
                    <a:p>
                      <a:pPr algn="ctr" rtl="0" fontAlgn="ctr"/>
                      <a:r>
                        <a:rPr lang="en-IN" sz="1400" strike="noStrike">
                          <a:effectLst/>
                          <a:latin typeface="Times New Roman" pitchFamily="18" charset="0"/>
                          <a:cs typeface="Times New Roman" pitchFamily="18" charset="0"/>
                        </a:rPr>
                        <a:t>Wang and Singh</a:t>
                      </a:r>
                      <a:endParaRPr lang="en-IN" sz="1400" b="1" i="0" strike="noStrike">
                        <a:solidFill>
                          <a:srgbClr val="3F3F3F"/>
                        </a:solidFill>
                        <a:effectLst/>
                        <a:latin typeface="Times New Roman" pitchFamily="18" charset="0"/>
                        <a:cs typeface="Times New Roman" pitchFamily="18" charset="0"/>
                      </a:endParaRPr>
                    </a:p>
                  </a:txBody>
                  <a:tcPr marL="4914" marR="4914" marT="4914" marB="0" anchor="ctr"/>
                </a:tc>
                <a:tc>
                  <a:txBody>
                    <a:bodyPr/>
                    <a:lstStyle/>
                    <a:p>
                      <a:pPr algn="ctr" rtl="0" fontAlgn="ctr"/>
                      <a:r>
                        <a:rPr lang="en-IN" sz="1400" strike="noStrike">
                          <a:effectLst/>
                          <a:latin typeface="Times New Roman" pitchFamily="18" charset="0"/>
                          <a:cs typeface="Times New Roman" pitchFamily="18" charset="0"/>
                        </a:rPr>
                        <a:t>a = 0.000107629056564; b = 0.0000000028965</a:t>
                      </a:r>
                      <a:endParaRPr lang="en-IN" sz="1400" b="1" i="0" strike="noStrike">
                        <a:solidFill>
                          <a:srgbClr val="3F3F3F"/>
                        </a:solidFill>
                        <a:effectLst/>
                        <a:latin typeface="Times New Roman" pitchFamily="18" charset="0"/>
                        <a:cs typeface="Times New Roman" pitchFamily="18" charset="0"/>
                      </a:endParaRPr>
                    </a:p>
                  </a:txBody>
                  <a:tcPr marL="4914" marR="4914" marT="4914" marB="0" anchor="ctr"/>
                </a:tc>
                <a:tc>
                  <a:txBody>
                    <a:bodyPr/>
                    <a:lstStyle/>
                    <a:p>
                      <a:pPr algn="ctr" rtl="0" fontAlgn="ctr"/>
                      <a:r>
                        <a:rPr lang="en-IN" sz="1400" strike="noStrike">
                          <a:effectLst/>
                          <a:latin typeface="Times New Roman" pitchFamily="18" charset="0"/>
                          <a:cs typeface="Times New Roman" pitchFamily="18" charset="0"/>
                        </a:rPr>
                        <a:t>0.99883</a:t>
                      </a:r>
                      <a:endParaRPr lang="en-IN" sz="1400" b="1" i="0" strike="noStrike">
                        <a:solidFill>
                          <a:srgbClr val="3F3F3F"/>
                        </a:solidFill>
                        <a:effectLst/>
                        <a:latin typeface="Times New Roman" pitchFamily="18" charset="0"/>
                        <a:cs typeface="Times New Roman" pitchFamily="18" charset="0"/>
                      </a:endParaRPr>
                    </a:p>
                  </a:txBody>
                  <a:tcPr marL="4914" marR="4914" marT="4914" marB="0" anchor="ctr"/>
                </a:tc>
                <a:tc>
                  <a:txBody>
                    <a:bodyPr/>
                    <a:lstStyle/>
                    <a:p>
                      <a:pPr algn="ctr" rtl="0" fontAlgn="ctr"/>
                      <a:r>
                        <a:rPr lang="en-IN" sz="1400" strike="noStrike">
                          <a:effectLst/>
                          <a:latin typeface="Times New Roman" pitchFamily="18" charset="0"/>
                          <a:cs typeface="Times New Roman" pitchFamily="18" charset="0"/>
                        </a:rPr>
                        <a:t>0.00035506</a:t>
                      </a:r>
                      <a:endParaRPr lang="en-IN" sz="1400" b="1" i="0" strike="noStrike">
                        <a:solidFill>
                          <a:srgbClr val="3F3F3F"/>
                        </a:solidFill>
                        <a:effectLst/>
                        <a:latin typeface="Times New Roman" pitchFamily="18" charset="0"/>
                        <a:cs typeface="Times New Roman" pitchFamily="18" charset="0"/>
                      </a:endParaRPr>
                    </a:p>
                  </a:txBody>
                  <a:tcPr marL="4914" marR="4914" marT="4914" marB="0" anchor="ctr"/>
                </a:tc>
                <a:tc>
                  <a:txBody>
                    <a:bodyPr/>
                    <a:lstStyle/>
                    <a:p>
                      <a:pPr algn="ctr" rtl="0" fontAlgn="ctr"/>
                      <a:r>
                        <a:rPr lang="en-IN" sz="1400" strike="noStrike">
                          <a:effectLst/>
                          <a:latin typeface="Times New Roman" pitchFamily="18" charset="0"/>
                          <a:cs typeface="Times New Roman" pitchFamily="18" charset="0"/>
                        </a:rPr>
                        <a:t>0.01744519</a:t>
                      </a:r>
                      <a:endParaRPr lang="en-IN" sz="1400" b="1" i="0" strike="noStrike">
                        <a:solidFill>
                          <a:srgbClr val="3F3F3F"/>
                        </a:solidFill>
                        <a:effectLst/>
                        <a:latin typeface="Times New Roman" pitchFamily="18" charset="0"/>
                        <a:cs typeface="Times New Roman" pitchFamily="18" charset="0"/>
                      </a:endParaRPr>
                    </a:p>
                  </a:txBody>
                  <a:tcPr marL="4914" marR="4914" marT="4914" marB="0" anchor="ctr"/>
                </a:tc>
                <a:tc>
                  <a:txBody>
                    <a:bodyPr/>
                    <a:lstStyle/>
                    <a:p>
                      <a:pPr algn="ctr" rtl="0" fontAlgn="ctr"/>
                      <a:r>
                        <a:rPr lang="en-IN" sz="1400" strike="noStrike" dirty="0">
                          <a:effectLst/>
                          <a:latin typeface="Times New Roman" pitchFamily="18" charset="0"/>
                          <a:cs typeface="Times New Roman" pitchFamily="18" charset="0"/>
                        </a:rPr>
                        <a:t>a = -0.2127; b = 0.01242</a:t>
                      </a:r>
                      <a:endParaRPr lang="en-IN" sz="1400" b="1" i="0" strike="noStrike" dirty="0">
                        <a:solidFill>
                          <a:srgbClr val="3F3F3F"/>
                        </a:solidFill>
                        <a:effectLst/>
                        <a:latin typeface="Times New Roman" pitchFamily="18" charset="0"/>
                        <a:cs typeface="Times New Roman" pitchFamily="18" charset="0"/>
                      </a:endParaRPr>
                    </a:p>
                  </a:txBody>
                  <a:tcPr marL="4914" marR="4914" marT="4914" marB="0" anchor="ctr"/>
                </a:tc>
                <a:tc>
                  <a:txBody>
                    <a:bodyPr/>
                    <a:lstStyle/>
                    <a:p>
                      <a:pPr algn="ctr" rtl="0" fontAlgn="ctr"/>
                      <a:r>
                        <a:rPr lang="en-IN" sz="1400" strike="noStrike">
                          <a:effectLst/>
                          <a:latin typeface="Times New Roman" pitchFamily="18" charset="0"/>
                          <a:cs typeface="Times New Roman" pitchFamily="18" charset="0"/>
                        </a:rPr>
                        <a:t>0.9652</a:t>
                      </a:r>
                      <a:endParaRPr lang="en-IN" sz="1400" b="1" i="0" strike="noStrike">
                        <a:solidFill>
                          <a:srgbClr val="3F3F3F"/>
                        </a:solidFill>
                        <a:effectLst/>
                        <a:latin typeface="Times New Roman" pitchFamily="18" charset="0"/>
                        <a:cs typeface="Times New Roman" pitchFamily="18" charset="0"/>
                      </a:endParaRPr>
                    </a:p>
                  </a:txBody>
                  <a:tcPr marL="4914" marR="4914" marT="4914" marB="0" anchor="ctr"/>
                </a:tc>
                <a:tc>
                  <a:txBody>
                    <a:bodyPr/>
                    <a:lstStyle/>
                    <a:p>
                      <a:pPr algn="ctr" rtl="0" fontAlgn="ctr"/>
                      <a:r>
                        <a:rPr lang="en-IN" sz="1400" strike="noStrike">
                          <a:effectLst/>
                          <a:latin typeface="Times New Roman" pitchFamily="18" charset="0"/>
                          <a:cs typeface="Times New Roman" pitchFamily="18" charset="0"/>
                        </a:rPr>
                        <a:t>0.000355</a:t>
                      </a:r>
                      <a:endParaRPr lang="en-IN" sz="1400" b="1" i="0" strike="noStrike">
                        <a:solidFill>
                          <a:srgbClr val="3F3F3F"/>
                        </a:solidFill>
                        <a:effectLst/>
                        <a:latin typeface="Times New Roman" pitchFamily="18" charset="0"/>
                        <a:cs typeface="Times New Roman" pitchFamily="18" charset="0"/>
                      </a:endParaRPr>
                    </a:p>
                  </a:txBody>
                  <a:tcPr marL="4914" marR="4914" marT="4914" marB="0" anchor="ctr"/>
                </a:tc>
                <a:tc>
                  <a:txBody>
                    <a:bodyPr/>
                    <a:lstStyle/>
                    <a:p>
                      <a:pPr algn="ctr" rtl="0" fontAlgn="ctr"/>
                      <a:r>
                        <a:rPr lang="en-IN" sz="1400" strike="noStrike" dirty="0">
                          <a:effectLst/>
                          <a:latin typeface="Times New Roman" pitchFamily="18" charset="0"/>
                          <a:cs typeface="Times New Roman" pitchFamily="18" charset="0"/>
                        </a:rPr>
                        <a:t>0.091</a:t>
                      </a:r>
                      <a:endParaRPr lang="en-IN" sz="1400" b="1" i="0" strike="noStrike" dirty="0">
                        <a:solidFill>
                          <a:srgbClr val="000000"/>
                        </a:solidFill>
                        <a:effectLst/>
                        <a:latin typeface="Times New Roman" pitchFamily="18" charset="0"/>
                        <a:cs typeface="Times New Roman" pitchFamily="18" charset="0"/>
                      </a:endParaRPr>
                    </a:p>
                  </a:txBody>
                  <a:tcPr marL="4914" marR="4914" marT="4914" marB="0" anchor="ctr"/>
                </a:tc>
                <a:extLst>
                  <a:ext uri="{0D108BD9-81ED-4DB2-BD59-A6C34878D82A}">
                    <a16:rowId xmlns:a16="http://schemas.microsoft.com/office/drawing/2014/main" val="10008"/>
                  </a:ext>
                </a:extLst>
              </a:tr>
            </a:tbl>
          </a:graphicData>
        </a:graphic>
      </p:graphicFrame>
      <p:sp>
        <p:nvSpPr>
          <p:cNvPr id="5" name="TextBox 1"/>
          <p:cNvSpPr txBox="1"/>
          <p:nvPr/>
        </p:nvSpPr>
        <p:spPr>
          <a:xfrm>
            <a:off x="395536" y="188640"/>
            <a:ext cx="5978525" cy="368300"/>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Table.No.6 Modelling Constants for Open Sun Drying</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20433"/>
            <a:ext cx="8229600" cy="1143000"/>
          </a:xfrm>
        </p:spPr>
        <p:txBody>
          <a:bodyPr>
            <a:normAutofit fontScale="90000"/>
          </a:bodyPr>
          <a:lstStyle/>
          <a:p>
            <a:pPr marL="342900" indent="-342900"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The least RMSE and highest R values were obtained from </a:t>
            </a:r>
            <a:br>
              <a:rPr lang="en-US" sz="20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Henderson </a:t>
            </a:r>
            <a:r>
              <a:rPr lang="en-IN" altLang="en-US" sz="2000" dirty="0">
                <a:latin typeface="Times New Roman" panose="02020603050405020304" pitchFamily="18" charset="0"/>
                <a:cs typeface="Times New Roman" panose="02020603050405020304" pitchFamily="18" charset="0"/>
              </a:rPr>
              <a:t>a</a:t>
            </a:r>
            <a:r>
              <a:rPr lang="en-US" sz="2000" dirty="0">
                <a:latin typeface="Times New Roman" panose="02020603050405020304" pitchFamily="18" charset="0"/>
                <a:cs typeface="Times New Roman" panose="02020603050405020304" pitchFamily="18" charset="0"/>
              </a:rPr>
              <a:t>nd </a:t>
            </a:r>
            <a:r>
              <a:rPr lang="en-US" sz="2000" dirty="0" err="1">
                <a:latin typeface="Times New Roman" panose="02020603050405020304" pitchFamily="18" charset="0"/>
                <a:cs typeface="Times New Roman" panose="02020603050405020304" pitchFamily="18" charset="0"/>
              </a:rPr>
              <a:t>Pabis</a:t>
            </a:r>
            <a:r>
              <a:rPr lang="en-US" sz="2000" dirty="0">
                <a:latin typeface="Times New Roman" panose="02020603050405020304" pitchFamily="18" charset="0"/>
                <a:cs typeface="Times New Roman" panose="02020603050405020304" pitchFamily="18" charset="0"/>
              </a:rPr>
              <a:t> model for </a:t>
            </a:r>
            <a:r>
              <a:rPr lang="en-IN" altLang="en-US" sz="2000" dirty="0">
                <a:latin typeface="Times New Roman" panose="02020603050405020304" pitchFamily="18" charset="0"/>
                <a:cs typeface="Times New Roman" panose="02020603050405020304" pitchFamily="18" charset="0"/>
              </a:rPr>
              <a:t>Open Sun Drying of both Mint and Curry Leaves.</a:t>
            </a:r>
            <a:br>
              <a:rPr lang="en-IN" altLang="en-US" sz="2000" dirty="0">
                <a:latin typeface="Times New Roman" panose="02020603050405020304" pitchFamily="18" charset="0"/>
                <a:cs typeface="Times New Roman" panose="02020603050405020304" pitchFamily="18" charset="0"/>
              </a:rPr>
            </a:br>
            <a:endParaRPr lang="en-IN" altLang="en-US" sz="2000" dirty="0">
              <a:latin typeface="Times New Roman" panose="02020603050405020304" pitchFamily="18" charset="0"/>
              <a:cs typeface="Times New Roman" panose="02020603050405020304" pitchFamily="18" charset="0"/>
            </a:endParaRP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992" y="2169934"/>
            <a:ext cx="4558385" cy="3418789"/>
          </a:xfrm>
        </p:spPr>
      </p:pic>
      <p:pic>
        <p:nvPicPr>
          <p:cNvPr id="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70308" y="2060848"/>
            <a:ext cx="4767262" cy="3636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p:cNvSpPr txBox="1"/>
          <p:nvPr/>
        </p:nvSpPr>
        <p:spPr>
          <a:xfrm>
            <a:off x="2051720" y="5697810"/>
            <a:ext cx="5400600" cy="645160"/>
          </a:xfrm>
          <a:prstGeom prst="rect">
            <a:avLst/>
          </a:prstGeom>
          <a:noFill/>
        </p:spPr>
        <p:txBody>
          <a:bodyPr wrap="square" rtlCol="0">
            <a:spAutoFit/>
          </a:bodyPr>
          <a:lstStyle/>
          <a:p>
            <a:pPr algn="ctr"/>
            <a:endParaRPr lang="en-IN" dirty="0"/>
          </a:p>
          <a:p>
            <a:pPr algn="ctr"/>
            <a:r>
              <a:rPr lang="en-IN" dirty="0">
                <a:latin typeface="Times New Roman" pitchFamily="18" charset="0"/>
                <a:cs typeface="Times New Roman" pitchFamily="18" charset="0"/>
              </a:rPr>
              <a:t>Fig 1</a:t>
            </a:r>
            <a:r>
              <a:rPr lang="en-US" dirty="0">
                <a:latin typeface="Times New Roman" pitchFamily="18" charset="0"/>
                <a:cs typeface="Times New Roman" pitchFamily="18" charset="0"/>
              </a:rPr>
              <a:t>7.</a:t>
            </a:r>
            <a:r>
              <a:rPr lang="en-IN" dirty="0">
                <a:latin typeface="Times New Roman" pitchFamily="18" charset="0"/>
                <a:cs typeface="Times New Roman" pitchFamily="18" charset="0"/>
              </a:rPr>
              <a:t> Curve Fitting Model</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539552" y="408028"/>
            <a:ext cx="6948772" cy="400110"/>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Modelling results for spinach leaves</a:t>
            </a:r>
          </a:p>
        </p:txBody>
      </p:sp>
      <p:sp>
        <p:nvSpPr>
          <p:cNvPr id="2" name="Slide Number Placeholder 1"/>
          <p:cNvSpPr>
            <a:spLocks noGrp="1"/>
          </p:cNvSpPr>
          <p:nvPr>
            <p:ph type="sldNum" sz="quarter" idx="12"/>
          </p:nvPr>
        </p:nvSpPr>
        <p:spPr/>
        <p:txBody>
          <a:bodyPr/>
          <a:lstStyle/>
          <a:p>
            <a:fld id="{D3757EA9-4275-4111-ADD3-061D6FD466D7}" type="slidenum">
              <a:rPr lang="en-IN" sz="900" smtClean="0"/>
              <a:t>26</a:t>
            </a:fld>
            <a:endParaRPr lang="en-IN" sz="900"/>
          </a:p>
        </p:txBody>
      </p:sp>
      <p:sp>
        <p:nvSpPr>
          <p:cNvPr id="5" name="TextBox 18"/>
          <p:cNvSpPr txBox="1"/>
          <p:nvPr/>
        </p:nvSpPr>
        <p:spPr>
          <a:xfrm>
            <a:off x="5317490" y="4942909"/>
            <a:ext cx="3562350" cy="646331"/>
          </a:xfrm>
          <a:prstGeom prst="rect">
            <a:avLst/>
          </a:prstGeom>
          <a:noFill/>
        </p:spPr>
        <p:txBody>
          <a:bodyPr wrap="square" rtlCol="0">
            <a:spAutoFit/>
          </a:bodyPr>
          <a:lstStyle/>
          <a:p>
            <a:pPr algn="ctr"/>
            <a:r>
              <a:rPr lang="en-US" dirty="0">
                <a:latin typeface="Times New Roman" pitchFamily="18" charset="0"/>
                <a:cs typeface="Times New Roman" pitchFamily="18" charset="0"/>
              </a:rPr>
              <a:t>Fig 19. Logarithmic model for solar drying</a:t>
            </a:r>
          </a:p>
        </p:txBody>
      </p:sp>
      <p:pic>
        <p:nvPicPr>
          <p:cNvPr id="8" name="Content Placeholder 7"/>
          <p:cNvPicPr>
            <a:picLocks noGrp="1" noChangeAspect="1"/>
          </p:cNvPicPr>
          <p:nvPr>
            <p:ph sz="half" idx="1"/>
          </p:nvPr>
        </p:nvPicPr>
        <p:blipFill>
          <a:blip r:embed="rId2"/>
          <a:srcRect l="16164" r="10236" b="7776"/>
          <a:stretch>
            <a:fillRect/>
          </a:stretch>
        </p:blipFill>
        <p:spPr>
          <a:xfrm>
            <a:off x="324485" y="1682477"/>
            <a:ext cx="4083685" cy="3114675"/>
          </a:xfrm>
          <a:prstGeom prst="rect">
            <a:avLst/>
          </a:prstGeom>
        </p:spPr>
      </p:pic>
      <p:pic>
        <p:nvPicPr>
          <p:cNvPr id="10" name="Content Placeholder 9"/>
          <p:cNvPicPr>
            <a:picLocks noGrp="1" noChangeAspect="1"/>
          </p:cNvPicPr>
          <p:nvPr>
            <p:ph sz="half" idx="2"/>
          </p:nvPr>
        </p:nvPicPr>
        <p:blipFill>
          <a:blip r:embed="rId3"/>
          <a:srcRect l="4670" r="15975" b="8711"/>
          <a:stretch>
            <a:fillRect/>
          </a:stretch>
        </p:blipFill>
        <p:spPr>
          <a:xfrm>
            <a:off x="4752975" y="1600562"/>
            <a:ext cx="4126865" cy="3196590"/>
          </a:xfrm>
          <a:prstGeom prst="rect">
            <a:avLst/>
          </a:prstGeom>
        </p:spPr>
      </p:pic>
      <p:sp>
        <p:nvSpPr>
          <p:cNvPr id="12" name="TextBox 18"/>
          <p:cNvSpPr txBox="1"/>
          <p:nvPr/>
        </p:nvSpPr>
        <p:spPr>
          <a:xfrm>
            <a:off x="789940" y="4942909"/>
            <a:ext cx="3043506" cy="646331"/>
          </a:xfrm>
          <a:prstGeom prst="rect">
            <a:avLst/>
          </a:prstGeom>
          <a:noFill/>
        </p:spPr>
        <p:txBody>
          <a:bodyPr wrap="square" rtlCol="0">
            <a:spAutoFit/>
          </a:bodyPr>
          <a:lstStyle/>
          <a:p>
            <a:pPr algn="ctr"/>
            <a:r>
              <a:rPr lang="en-US" dirty="0">
                <a:latin typeface="Times New Roman" pitchFamily="18" charset="0"/>
                <a:cs typeface="Times New Roman" pitchFamily="18" charset="0"/>
              </a:rPr>
              <a:t>Fig 18. Logarithmic model for open sun drying</a:t>
            </a:r>
          </a:p>
        </p:txBody>
      </p:sp>
      <p:sp>
        <p:nvSpPr>
          <p:cNvPr id="14" name="TextBox 18"/>
          <p:cNvSpPr txBox="1"/>
          <p:nvPr/>
        </p:nvSpPr>
        <p:spPr>
          <a:xfrm>
            <a:off x="5437505" y="5651956"/>
            <a:ext cx="2997200" cy="369332"/>
          </a:xfrm>
          <a:prstGeom prst="rect">
            <a:avLst/>
          </a:prstGeom>
          <a:noFill/>
        </p:spPr>
        <p:txBody>
          <a:bodyPr wrap="square" rtlCol="0">
            <a:spAutoFit/>
          </a:bodyPr>
          <a:lstStyle/>
          <a:p>
            <a:pPr algn="ctr"/>
            <a:r>
              <a:rPr lang="en-US" b="1" dirty="0">
                <a:latin typeface="Times New Roman" pitchFamily="18" charset="0"/>
                <a:cs typeface="Times New Roman" pitchFamily="18" charset="0"/>
              </a:rPr>
              <a:t>RMSE = 0.0538</a:t>
            </a:r>
          </a:p>
        </p:txBody>
      </p:sp>
      <p:sp>
        <p:nvSpPr>
          <p:cNvPr id="15" name="TextBox 18"/>
          <p:cNvSpPr txBox="1"/>
          <p:nvPr/>
        </p:nvSpPr>
        <p:spPr>
          <a:xfrm>
            <a:off x="828675" y="5651956"/>
            <a:ext cx="2997200" cy="369332"/>
          </a:xfrm>
          <a:prstGeom prst="rect">
            <a:avLst/>
          </a:prstGeom>
          <a:noFill/>
        </p:spPr>
        <p:txBody>
          <a:bodyPr wrap="square" rtlCol="0">
            <a:spAutoFit/>
          </a:bodyPr>
          <a:lstStyle/>
          <a:p>
            <a:pPr algn="ctr"/>
            <a:r>
              <a:rPr lang="en-US" b="1" dirty="0">
                <a:latin typeface="Times New Roman" pitchFamily="18" charset="0"/>
                <a:cs typeface="Times New Roman" pitchFamily="18" charset="0"/>
              </a:rPr>
              <a:t>RMSE = 0.0212</a:t>
            </a:r>
          </a:p>
        </p:txBody>
      </p:sp>
      <p:sp>
        <p:nvSpPr>
          <p:cNvPr id="3" name="TextBox 2">
            <a:extLst>
              <a:ext uri="{FF2B5EF4-FFF2-40B4-BE49-F238E27FC236}">
                <a16:creationId xmlns:a16="http://schemas.microsoft.com/office/drawing/2014/main" id="{D2E07061-F7D6-4109-A5A7-FF815F52E333}"/>
              </a:ext>
            </a:extLst>
          </p:cNvPr>
          <p:cNvSpPr txBox="1"/>
          <p:nvPr/>
        </p:nvSpPr>
        <p:spPr>
          <a:xfrm>
            <a:off x="539552" y="877977"/>
            <a:ext cx="8147248" cy="923330"/>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Times New Roman" pitchFamily="18" charset="0"/>
                <a:cs typeface="Times New Roman" pitchFamily="18" charset="0"/>
              </a:rPr>
              <a:t>Logarithmic model was found to be the best fitting model for both open sun and solar drying of spinach leaves.</a:t>
            </a:r>
          </a:p>
          <a:p>
            <a:endParaRPr lang="en-IN"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sz="2000" dirty="0">
                <a:latin typeface="Times New Roman" panose="02020603050405020304" pitchFamily="18" charset="0"/>
                <a:cs typeface="Times New Roman" panose="02020603050405020304" pitchFamily="18" charset="0"/>
              </a:rPr>
              <a:t>Validation Of Results</a:t>
            </a:r>
            <a:endParaRPr lang="en-IN" sz="20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457200" y="1628800"/>
            <a:ext cx="8229600" cy="4525963"/>
          </a:xfrm>
        </p:spPr>
        <p:txBody>
          <a:bodyPr>
            <a:normAutofit/>
          </a:bodyPr>
          <a:lstStyle/>
          <a:p>
            <a:r>
              <a:rPr lang="en-IN" sz="1800" dirty="0">
                <a:latin typeface="Times New Roman" panose="02020603050405020304" pitchFamily="18" charset="0"/>
                <a:cs typeface="Times New Roman" panose="02020603050405020304" pitchFamily="18" charset="0"/>
              </a:rPr>
              <a:t>These models are evaluated based on R, χ</a:t>
            </a:r>
            <a:r>
              <a:rPr lang="en-IN" sz="1800" baseline="30000" dirty="0">
                <a:latin typeface="Times New Roman" panose="02020603050405020304" pitchFamily="18" charset="0"/>
                <a:cs typeface="Times New Roman" panose="02020603050405020304" pitchFamily="18" charset="0"/>
              </a:rPr>
              <a:t>2</a:t>
            </a:r>
            <a:r>
              <a:rPr lang="en-IN" sz="1800" dirty="0">
                <a:latin typeface="Times New Roman" panose="02020603050405020304" pitchFamily="18" charset="0"/>
                <a:cs typeface="Times New Roman" panose="02020603050405020304" pitchFamily="18" charset="0"/>
              </a:rPr>
              <a:t> and RMSE. Logarithmic Model was found to be the best descriptive model for the thin layer forced solar drying and natural sun drying of mint leaves. From Logarithmic model for the thin layer forced solar drying of mint leaves, we can expect that </a:t>
            </a:r>
            <a:r>
              <a:rPr lang="en-US" sz="1800" dirty="0">
                <a:latin typeface="Times New Roman" panose="02020603050405020304" pitchFamily="18" charset="0"/>
                <a:cs typeface="Times New Roman" panose="02020603050405020304" pitchFamily="18" charset="0"/>
              </a:rPr>
              <a:t>RMSE = 0.0463, </a:t>
            </a:r>
            <a:r>
              <a:rPr lang="el-GR" sz="1800" dirty="0">
                <a:latin typeface="Times New Roman" panose="02020603050405020304" pitchFamily="18" charset="0"/>
                <a:cs typeface="Times New Roman" panose="02020603050405020304" pitchFamily="18" charset="0"/>
              </a:rPr>
              <a:t>χ2</a:t>
            </a:r>
            <a:r>
              <a:rPr lang="en-US" sz="1800" dirty="0">
                <a:latin typeface="Times New Roman" panose="02020603050405020304" pitchFamily="18" charset="0"/>
                <a:cs typeface="Times New Roman" panose="02020603050405020304" pitchFamily="18" charset="0"/>
              </a:rPr>
              <a:t>  = </a:t>
            </a:r>
            <a:r>
              <a:rPr lang="en-IN" sz="1800" dirty="0">
                <a:latin typeface="Times New Roman" panose="02020603050405020304" pitchFamily="18" charset="0"/>
                <a:cs typeface="Times New Roman" panose="02020603050405020304" pitchFamily="18" charset="0"/>
              </a:rPr>
              <a:t>0.001435 ,</a:t>
            </a:r>
            <a:r>
              <a:rPr lang="en-US" sz="1800" dirty="0">
                <a:latin typeface="Times New Roman" panose="02020603050405020304" pitchFamily="18" charset="0"/>
                <a:cs typeface="Times New Roman" panose="02020603050405020304" pitchFamily="18" charset="0"/>
              </a:rPr>
              <a:t>R=0.9914.</a:t>
            </a:r>
            <a:endParaRPr lang="en-IN" sz="1800" dirty="0">
              <a:latin typeface="Times New Roman" panose="02020603050405020304" pitchFamily="18" charset="0"/>
              <a:cs typeface="Times New Roman" panose="02020603050405020304" pitchFamily="18" charset="0"/>
            </a:endParaRPr>
          </a:p>
          <a:p>
            <a:r>
              <a:rPr lang="en-IN" sz="1800" dirty="0">
                <a:latin typeface="Times New Roman" panose="02020603050405020304" pitchFamily="18" charset="0"/>
                <a:cs typeface="Times New Roman" panose="02020603050405020304" pitchFamily="18" charset="0"/>
              </a:rPr>
              <a:t>For the thin layer natural sun drying of mint leaves, Henderson and </a:t>
            </a:r>
            <a:r>
              <a:rPr lang="en-IN" sz="1800" dirty="0" err="1">
                <a:latin typeface="Times New Roman" panose="02020603050405020304" pitchFamily="18" charset="0"/>
                <a:cs typeface="Times New Roman" panose="02020603050405020304" pitchFamily="18" charset="0"/>
              </a:rPr>
              <a:t>Pabis</a:t>
            </a:r>
            <a:r>
              <a:rPr lang="en-IN" sz="1800" dirty="0">
                <a:latin typeface="Times New Roman" panose="02020603050405020304" pitchFamily="18" charset="0"/>
                <a:cs typeface="Times New Roman" panose="02020603050405020304" pitchFamily="18" charset="0"/>
              </a:rPr>
              <a:t> model gave as </a:t>
            </a:r>
            <a:r>
              <a:rPr lang="en-US" sz="1800" dirty="0">
                <a:latin typeface="Times New Roman" panose="02020603050405020304" pitchFamily="18" charset="0"/>
                <a:cs typeface="Times New Roman" panose="02020603050405020304" pitchFamily="18" charset="0"/>
              </a:rPr>
              <a:t>RMSE = 0.049, R=0.99375, </a:t>
            </a:r>
            <a:r>
              <a:rPr lang="el-GR" sz="1800" dirty="0">
                <a:latin typeface="Times New Roman" panose="02020603050405020304" pitchFamily="18" charset="0"/>
                <a:cs typeface="Times New Roman" panose="02020603050405020304" pitchFamily="18" charset="0"/>
              </a:rPr>
              <a:t>χ2</a:t>
            </a:r>
            <a:r>
              <a:rPr lang="en-US" sz="1800" dirty="0">
                <a:latin typeface="Times New Roman" panose="02020603050405020304" pitchFamily="18" charset="0"/>
                <a:cs typeface="Times New Roman" panose="02020603050405020304" pitchFamily="18" charset="0"/>
              </a:rPr>
              <a:t>  = </a:t>
            </a:r>
            <a:r>
              <a:rPr lang="en-IN" sz="1800" dirty="0">
                <a:latin typeface="Times New Roman" panose="02020603050405020304" pitchFamily="18" charset="0"/>
                <a:cs typeface="Times New Roman" panose="02020603050405020304" pitchFamily="18" charset="0"/>
              </a:rPr>
              <a:t>0.001435</a:t>
            </a:r>
            <a:endParaRPr lang="en-IN" sz="1800" b="1" dirty="0">
              <a:solidFill>
                <a:srgbClr val="3F3F3F"/>
              </a:solidFill>
              <a:latin typeface="Times New Roman" panose="02020603050405020304" pitchFamily="18" charset="0"/>
              <a:cs typeface="Times New Roman" panose="02020603050405020304" pitchFamily="18" charset="0"/>
            </a:endParaRPr>
          </a:p>
          <a:p>
            <a:r>
              <a:rPr lang="en-IN" sz="1800" dirty="0">
                <a:latin typeface="Times New Roman" panose="02020603050405020304" pitchFamily="18" charset="0"/>
                <a:cs typeface="Times New Roman" panose="02020603050405020304" pitchFamily="18" charset="0"/>
              </a:rPr>
              <a:t>Validation of the established model was made by comparing the computed moisture contents with the measured moisture contents in any particular drying run under certain conditions.</a:t>
            </a:r>
          </a:p>
          <a:p>
            <a:endParaRPr lang="en-IN" sz="1800"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B24FA68A-0FD1-4F90-80A5-853CFDDF0F09}"/>
              </a:ext>
            </a:extLst>
          </p:cNvPr>
          <p:cNvSpPr>
            <a:spLocks noGrp="1"/>
          </p:cNvSpPr>
          <p:nvPr>
            <p:ph type="sldNum" sz="quarter" idx="12"/>
          </p:nvPr>
        </p:nvSpPr>
        <p:spPr/>
        <p:txBody>
          <a:bodyPr/>
          <a:lstStyle/>
          <a:p>
            <a:fld id="{D3757EA9-4275-4111-ADD3-061D6FD466D7}" type="slidenum">
              <a:rPr lang="en-IN" smtClean="0"/>
              <a:t>27</a:t>
            </a:fld>
            <a:endParaRPr lang="en-IN"/>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sz="2000" dirty="0">
                <a:latin typeface="Times New Roman" panose="02020603050405020304" pitchFamily="18" charset="0"/>
                <a:cs typeface="Times New Roman" panose="02020603050405020304" pitchFamily="18" charset="0"/>
              </a:rPr>
              <a:t>Conclusion</a:t>
            </a:r>
          </a:p>
        </p:txBody>
      </p:sp>
      <p:sp>
        <p:nvSpPr>
          <p:cNvPr id="3" name="Content Placeholder 2"/>
          <p:cNvSpPr>
            <a:spLocks noGrp="1"/>
          </p:cNvSpPr>
          <p:nvPr>
            <p:ph idx="1"/>
          </p:nvPr>
        </p:nvSpPr>
        <p:spPr>
          <a:xfrm>
            <a:off x="457200" y="1340768"/>
            <a:ext cx="8229600" cy="5072415"/>
          </a:xfrm>
        </p:spPr>
        <p:txBody>
          <a:bodyPr>
            <a:normAutofit fontScale="92500" lnSpcReduction="20000"/>
          </a:bodyPr>
          <a:lstStyle/>
          <a:p>
            <a:pPr>
              <a:lnSpc>
                <a:spcPct val="150000"/>
              </a:lnSpc>
            </a:pPr>
            <a:r>
              <a:rPr lang="en-US" sz="1800" dirty="0">
                <a:latin typeface="Times New Roman" panose="02020603050405020304" pitchFamily="18" charset="0"/>
                <a:cs typeface="Times New Roman" panose="02020603050405020304" pitchFamily="18" charset="0"/>
              </a:rPr>
              <a:t>In order to explain the drying </a:t>
            </a:r>
            <a:r>
              <a:rPr lang="en-US" sz="1800" dirty="0" err="1">
                <a:latin typeface="Times New Roman" panose="02020603050405020304" pitchFamily="18" charset="0"/>
                <a:cs typeface="Times New Roman" panose="02020603050405020304" pitchFamily="18" charset="0"/>
              </a:rPr>
              <a:t>behaviour</a:t>
            </a:r>
            <a:r>
              <a:rPr lang="en-US" sz="1800" dirty="0">
                <a:latin typeface="Times New Roman" panose="02020603050405020304" pitchFamily="18" charset="0"/>
                <a:cs typeface="Times New Roman" panose="02020603050405020304" pitchFamily="18" charset="0"/>
              </a:rPr>
              <a:t> and to develop the mathematical modelling of mint leaves, five models in the literature were applied to thin layer forced solar drying and open sun drying processes. </a:t>
            </a:r>
          </a:p>
          <a:p>
            <a:pPr>
              <a:lnSpc>
                <a:spcPct val="150000"/>
              </a:lnSpc>
            </a:pPr>
            <a:r>
              <a:rPr lang="en-IN" sz="1800" dirty="0">
                <a:latin typeface="Times New Roman" panose="02020603050405020304" pitchFamily="18" charset="0"/>
                <a:cs typeface="Times New Roman" panose="02020603050405020304" pitchFamily="18" charset="0"/>
              </a:rPr>
              <a:t>One of the most important aspect of drying technology is the mathematical modelling of the drying process and equipment . Its purpose is to allow design engineers to choose the mot suitable operating conditions and then size the drying equipment and dying cabinet accordingly and meet the desired operating conditions .</a:t>
            </a:r>
            <a:endParaRPr lang="en-US" sz="1800" dirty="0">
              <a:latin typeface="Times New Roman" panose="02020603050405020304" pitchFamily="18" charset="0"/>
              <a:cs typeface="Times New Roman" panose="02020603050405020304" pitchFamily="18" charset="0"/>
            </a:endParaRPr>
          </a:p>
          <a:p>
            <a:pPr>
              <a:lnSpc>
                <a:spcPct val="150000"/>
              </a:lnSpc>
            </a:pPr>
            <a:r>
              <a:rPr lang="en-US" sz="1800" dirty="0">
                <a:latin typeface="Times New Roman" panose="02020603050405020304" pitchFamily="18" charset="0"/>
                <a:cs typeface="Times New Roman" panose="02020603050405020304" pitchFamily="18" charset="0"/>
              </a:rPr>
              <a:t>The results showed that the logarithmic model for mint leaves under solar drying describes best drying </a:t>
            </a:r>
            <a:r>
              <a:rPr lang="en-US" sz="1800" dirty="0" err="1">
                <a:latin typeface="Times New Roman" panose="02020603050405020304" pitchFamily="18" charset="0"/>
                <a:cs typeface="Times New Roman" panose="02020603050405020304" pitchFamily="18" charset="0"/>
              </a:rPr>
              <a:t>behaviour</a:t>
            </a:r>
            <a:r>
              <a:rPr lang="en-US" sz="1800" dirty="0">
                <a:latin typeface="Times New Roman" panose="02020603050405020304" pitchFamily="18" charset="0"/>
                <a:cs typeface="Times New Roman" panose="02020603050405020304" pitchFamily="18" charset="0"/>
              </a:rPr>
              <a:t>.</a:t>
            </a:r>
          </a:p>
          <a:p>
            <a:pPr>
              <a:lnSpc>
                <a:spcPct val="150000"/>
              </a:lnSpc>
            </a:pPr>
            <a:r>
              <a:rPr lang="en-US" sz="1800" dirty="0">
                <a:latin typeface="Times New Roman" panose="02020603050405020304" pitchFamily="18" charset="0"/>
                <a:cs typeface="Times New Roman" panose="02020603050405020304" pitchFamily="18" charset="0"/>
              </a:rPr>
              <a:t>Henderson and </a:t>
            </a:r>
            <a:r>
              <a:rPr lang="en-US" sz="1800" dirty="0" err="1">
                <a:latin typeface="Times New Roman" panose="02020603050405020304" pitchFamily="18" charset="0"/>
                <a:cs typeface="Times New Roman" panose="02020603050405020304" pitchFamily="18" charset="0"/>
              </a:rPr>
              <a:t>Pabis</a:t>
            </a:r>
            <a:r>
              <a:rPr lang="en-US" sz="1800" dirty="0">
                <a:latin typeface="Times New Roman" panose="02020603050405020304" pitchFamily="18" charset="0"/>
                <a:cs typeface="Times New Roman" panose="02020603050405020304" pitchFamily="18" charset="0"/>
              </a:rPr>
              <a:t> for curry most suitably describes drying curve of the thin layer solar drying process and Henderson and </a:t>
            </a:r>
            <a:r>
              <a:rPr lang="en-US" sz="1800" dirty="0" err="1">
                <a:latin typeface="Times New Roman" panose="02020603050405020304" pitchFamily="18" charset="0"/>
                <a:cs typeface="Times New Roman" panose="02020603050405020304" pitchFamily="18" charset="0"/>
              </a:rPr>
              <a:t>Pabis</a:t>
            </a:r>
            <a:r>
              <a:rPr lang="en-US" sz="1800" dirty="0">
                <a:latin typeface="Times New Roman" panose="02020603050405020304" pitchFamily="18" charset="0"/>
                <a:cs typeface="Times New Roman" panose="02020603050405020304" pitchFamily="18" charset="0"/>
              </a:rPr>
              <a:t> model is best suited for open sun drying of mint and curry leaves.</a:t>
            </a:r>
          </a:p>
          <a:p>
            <a:pPr>
              <a:lnSpc>
                <a:spcPct val="150000"/>
              </a:lnSpc>
            </a:pPr>
            <a:r>
              <a:rPr lang="en-US" sz="1800" dirty="0">
                <a:latin typeface="Times New Roman" panose="02020603050405020304" pitchFamily="18" charset="0"/>
                <a:cs typeface="Times New Roman" panose="02020603050405020304" pitchFamily="18" charset="0"/>
              </a:rPr>
              <a:t>Logarithmic model for Spinach most suitably describes drying curve of the thin layer solar and open sun drying process.</a:t>
            </a:r>
          </a:p>
          <a:p>
            <a:endParaRPr lang="en-IN" sz="1800"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F1A423B2-9D44-4ED3-96FF-9B658FBF2DD3}"/>
              </a:ext>
            </a:extLst>
          </p:cNvPr>
          <p:cNvSpPr>
            <a:spLocks noGrp="1"/>
          </p:cNvSpPr>
          <p:nvPr>
            <p:ph type="sldNum" sz="quarter" idx="12"/>
          </p:nvPr>
        </p:nvSpPr>
        <p:spPr/>
        <p:txBody>
          <a:bodyPr/>
          <a:lstStyle/>
          <a:p>
            <a:fld id="{D3757EA9-4275-4111-ADD3-061D6FD466D7}" type="slidenum">
              <a:rPr lang="en-IN" smtClean="0"/>
              <a:t>28</a:t>
            </a:fld>
            <a:endParaRPr lang="en-IN"/>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11560" y="332656"/>
            <a:ext cx="3888432" cy="400110"/>
          </a:xfrm>
          <a:prstGeom prst="rect">
            <a:avLst/>
          </a:prstGeom>
          <a:noFill/>
        </p:spPr>
        <p:txBody>
          <a:bodyPr wrap="square" rtlCol="0">
            <a:spAutoFit/>
          </a:bodyPr>
          <a:lstStyle/>
          <a:p>
            <a:r>
              <a:rPr lang="en-IN" sz="2000" dirty="0">
                <a:latin typeface="Times New Roman" panose="02020603050405020304" pitchFamily="18" charset="0"/>
                <a:cs typeface="Times New Roman" panose="02020603050405020304" pitchFamily="18" charset="0"/>
              </a:rPr>
              <a:t>References</a:t>
            </a:r>
            <a:endParaRPr lang="en-IN" sz="2000" dirty="0"/>
          </a:p>
        </p:txBody>
      </p:sp>
      <p:sp>
        <p:nvSpPr>
          <p:cNvPr id="6" name="TextBox 5"/>
          <p:cNvSpPr txBox="1"/>
          <p:nvPr/>
        </p:nvSpPr>
        <p:spPr>
          <a:xfrm>
            <a:off x="611560" y="764704"/>
            <a:ext cx="7848872" cy="6463308"/>
          </a:xfrm>
          <a:prstGeom prst="rect">
            <a:avLst/>
          </a:prstGeom>
          <a:noFill/>
        </p:spPr>
        <p:txBody>
          <a:bodyPr wrap="square" rtlCol="0">
            <a:spAutoFit/>
          </a:bodyPr>
          <a:lstStyle/>
          <a:p>
            <a:pPr algn="just"/>
            <a:r>
              <a:rPr lang="en-IN" dirty="0">
                <a:latin typeface="Times New Roman" panose="02020603050405020304" pitchFamily="18" charset="0"/>
                <a:cs typeface="Times New Roman" panose="02020603050405020304" pitchFamily="18" charset="0"/>
              </a:rPr>
              <a:t>1. </a:t>
            </a:r>
            <a:r>
              <a:rPr lang="en-IN" dirty="0" err="1">
                <a:latin typeface="Times New Roman" panose="02020603050405020304" pitchFamily="18" charset="0"/>
                <a:cs typeface="Times New Roman" panose="02020603050405020304" pitchFamily="18" charset="0"/>
              </a:rPr>
              <a:t>Akpinar</a:t>
            </a:r>
            <a:r>
              <a:rPr lang="en-IN" dirty="0">
                <a:latin typeface="Times New Roman" panose="02020603050405020304" pitchFamily="18" charset="0"/>
                <a:cs typeface="Times New Roman" panose="02020603050405020304" pitchFamily="18" charset="0"/>
              </a:rPr>
              <a:t> E. K</a:t>
            </a:r>
            <a:r>
              <a:rPr lang="en-US" dirty="0">
                <a:latin typeface="Times New Roman" panose="02020603050405020304" pitchFamily="18" charset="0"/>
                <a:cs typeface="Times New Roman" panose="02020603050405020304" pitchFamily="18" charset="0"/>
              </a:rPr>
              <a:t>,</a:t>
            </a:r>
            <a:r>
              <a:rPr lang="en-IN" dirty="0">
                <a:latin typeface="Times New Roman" panose="02020603050405020304" pitchFamily="18" charset="0"/>
                <a:cs typeface="Times New Roman" panose="02020603050405020304" pitchFamily="18" charset="0"/>
              </a:rPr>
              <a:t> Drying of mint leaves in a solar dryer and under open sun: </a:t>
            </a:r>
            <a:r>
              <a:rPr lang="en-US" dirty="0">
                <a:latin typeface="Times New Roman" panose="02020603050405020304" pitchFamily="18" charset="0"/>
                <a:cs typeface="Times New Roman" panose="02020603050405020304" pitchFamily="18" charset="0"/>
              </a:rPr>
              <a:t>  </a:t>
            </a:r>
            <a:r>
              <a:rPr lang="en-IN" dirty="0">
                <a:latin typeface="Times New Roman" panose="02020603050405020304" pitchFamily="18" charset="0"/>
                <a:cs typeface="Times New Roman" panose="02020603050405020304" pitchFamily="18" charset="0"/>
              </a:rPr>
              <a:t>Modelling, performance analyses</a:t>
            </a:r>
            <a:r>
              <a:rPr lang="en-US" dirty="0">
                <a:latin typeface="Times New Roman" panose="02020603050405020304" pitchFamily="18" charset="0"/>
                <a:cs typeface="Times New Roman" panose="02020603050405020304" pitchFamily="18" charset="0"/>
              </a:rPr>
              <a:t>,</a:t>
            </a:r>
            <a:r>
              <a:rPr lang="en-IN" i="1" dirty="0">
                <a:latin typeface="Times New Roman" panose="02020603050405020304" pitchFamily="18" charset="0"/>
                <a:cs typeface="Times New Roman" panose="02020603050405020304" pitchFamily="18" charset="0"/>
              </a:rPr>
              <a:t> Energy Conversion and Management, 51 </a:t>
            </a:r>
            <a:r>
              <a:rPr lang="en-IN" dirty="0">
                <a:latin typeface="Times New Roman" panose="02020603050405020304" pitchFamily="18" charset="0"/>
                <a:cs typeface="Times New Roman" panose="02020603050405020304" pitchFamily="18" charset="0"/>
              </a:rPr>
              <a:t>(12)</a:t>
            </a:r>
            <a:r>
              <a:rPr lang="en-IN" i="1"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pp. </a:t>
            </a:r>
            <a:r>
              <a:rPr lang="en-IN" dirty="0">
                <a:latin typeface="Times New Roman" panose="02020603050405020304" pitchFamily="18" charset="0"/>
                <a:cs typeface="Times New Roman" panose="02020603050405020304" pitchFamily="18" charset="0"/>
              </a:rPr>
              <a:t>2407–2418, 2010.</a:t>
            </a:r>
          </a:p>
          <a:p>
            <a:pPr algn="just"/>
            <a:endParaRPr lang="en-IN" dirty="0">
              <a:latin typeface="Times New Roman" panose="02020603050405020304" pitchFamily="18" charset="0"/>
              <a:cs typeface="Times New Roman" panose="02020603050405020304" pitchFamily="18" charset="0"/>
            </a:endParaRPr>
          </a:p>
          <a:p>
            <a:pPr algn="just"/>
            <a:r>
              <a:rPr lang="en-IN" dirty="0">
                <a:latin typeface="Times New Roman" panose="02020603050405020304" pitchFamily="18" charset="0"/>
                <a:cs typeface="Times New Roman" panose="02020603050405020304" pitchFamily="18" charset="0"/>
              </a:rPr>
              <a:t>2. Drying of leaves and herbs-</a:t>
            </a:r>
            <a:r>
              <a:rPr lang="en-IN" dirty="0">
                <a:latin typeface="Times New Roman" panose="02020603050405020304" pitchFamily="18" charset="0"/>
                <a:cs typeface="Times New Roman" pitchFamily="18" charset="0"/>
                <a:hlinkClick r:id="rId2">
                  <a:extLst>
                    <a:ext uri="{A12FA001-AC4F-418D-AE19-62706E023703}">
                      <ahyp:hlinkClr xmlns:ahyp="http://schemas.microsoft.com/office/drawing/2018/hyperlinkcolor" val="tx"/>
                    </a:ext>
                  </a:extLst>
                </a:hlinkClick>
              </a:rPr>
              <a:t> https://goo.gl/fjyPNb</a:t>
            </a:r>
            <a:r>
              <a:rPr lang="en-IN" dirty="0">
                <a:latin typeface="Times New Roman" pitchFamily="18" charset="0"/>
                <a:cs typeface="Times New Roman" pitchFamily="18" charset="0"/>
              </a:rPr>
              <a:t> (Image)</a:t>
            </a:r>
          </a:p>
          <a:p>
            <a:pPr algn="just"/>
            <a:endParaRPr lang="en-IN" dirty="0">
              <a:latin typeface="Times New Roman" pitchFamily="18" charset="0"/>
              <a:cs typeface="Times New Roman" pitchFamily="18" charset="0"/>
            </a:endParaRPr>
          </a:p>
          <a:p>
            <a:pPr algn="just" fontAlgn="ctr"/>
            <a:r>
              <a:rPr lang="en-IN" dirty="0">
                <a:latin typeface="Times New Roman" pitchFamily="18" charset="0"/>
                <a:cs typeface="Times New Roman" pitchFamily="18" charset="0"/>
              </a:rPr>
              <a:t>3. Om Prakash, Anil Kumar, Review on Indian Solar Drying Status,</a:t>
            </a:r>
            <a:r>
              <a:rPr lang="en-IN" i="1" dirty="0">
                <a:latin typeface="Times New Roman" panose="02020603050405020304" pitchFamily="18" charset="0"/>
                <a:cs typeface="Times New Roman" panose="02020603050405020304" pitchFamily="18" charset="0"/>
              </a:rPr>
              <a:t> Energy Conversion and Management,</a:t>
            </a:r>
            <a:r>
              <a:rPr lang="en-IN" dirty="0">
                <a:latin typeface="Times New Roman" panose="02020603050405020304" pitchFamily="18" charset="0"/>
                <a:cs typeface="Times New Roman" pitchFamily="18" charset="0"/>
              </a:rPr>
              <a:t> 20 October 2016</a:t>
            </a:r>
          </a:p>
          <a:p>
            <a:pPr algn="just" fontAlgn="ctr"/>
            <a:endParaRPr lang="en-IN" dirty="0">
              <a:latin typeface="Times New Roman" panose="02020603050405020304" pitchFamily="18" charset="0"/>
              <a:cs typeface="Times New Roman" pitchFamily="18" charset="0"/>
            </a:endParaRPr>
          </a:p>
          <a:p>
            <a:pPr algn="just"/>
            <a:r>
              <a:rPr lang="en-IN" dirty="0">
                <a:latin typeface="Times New Roman" panose="02020603050405020304" pitchFamily="18" charset="0"/>
                <a:cs typeface="Times New Roman" pitchFamily="18" charset="0"/>
              </a:rPr>
              <a:t>4. Fresh mint isolated on white background, Image ID:27836716, Copyright: Alfio </a:t>
            </a:r>
            <a:r>
              <a:rPr lang="en-IN" dirty="0" err="1">
                <a:latin typeface="Times New Roman" panose="02020603050405020304" pitchFamily="18" charset="0"/>
                <a:cs typeface="Times New Roman" pitchFamily="18" charset="0"/>
              </a:rPr>
              <a:t>Scisetti</a:t>
            </a:r>
            <a:r>
              <a:rPr lang="en-IN" dirty="0">
                <a:latin typeface="Times New Roman" pitchFamily="18" charset="0"/>
                <a:cs typeface="Times New Roman" pitchFamily="18" charset="0"/>
              </a:rPr>
              <a:t>. (Image)  </a:t>
            </a:r>
          </a:p>
          <a:p>
            <a:pPr algn="just"/>
            <a:endParaRPr lang="en-IN" dirty="0">
              <a:latin typeface="Times New Roman" pitchFamily="18" charset="0"/>
              <a:cs typeface="Times New Roman" pitchFamily="18" charset="0"/>
            </a:endParaRPr>
          </a:p>
          <a:p>
            <a:pPr lvl="0" algn="just" fontAlgn="ctr"/>
            <a:r>
              <a:rPr lang="en-IN" dirty="0">
                <a:latin typeface="Times New Roman" pitchFamily="18" charset="0"/>
                <a:cs typeface="Times New Roman" pitchFamily="18" charset="0"/>
              </a:rPr>
              <a:t>5. A. Saleh , Modelling and Experimental studies on a Domestic Solar Dryer</a:t>
            </a:r>
            <a:r>
              <a:rPr lang="en-US" dirty="0">
                <a:latin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 </a:t>
            </a:r>
            <a:r>
              <a:rPr lang="en-US" dirty="0">
                <a:latin typeface="Times New Roman" panose="02020603050405020304" pitchFamily="18" charset="0"/>
                <a:cs typeface="Times New Roman" panose="02020603050405020304" pitchFamily="18" charset="0"/>
              </a:rPr>
              <a:t>Renewable Energy,</a:t>
            </a:r>
            <a:r>
              <a:rPr lang="en-IN" i="1" dirty="0">
                <a:latin typeface="Times New Roman" panose="02020603050405020304" pitchFamily="18" charset="0"/>
                <a:cs typeface="Times New Roman" panose="02020603050405020304" pitchFamily="18" charset="0"/>
              </a:rPr>
              <a:t> Energy Conversion and Management,</a:t>
            </a:r>
            <a:r>
              <a:rPr lang="en-US" dirty="0">
                <a:latin typeface="Times New Roman" panose="02020603050405020304" pitchFamily="18" charset="0"/>
                <a:cs typeface="Times New Roman" panose="02020603050405020304" pitchFamily="18" charset="0"/>
              </a:rPr>
              <a:t>34(10):2239-2245, October 2009</a:t>
            </a:r>
            <a:endParaRPr lang="en-IN" dirty="0">
              <a:latin typeface="Times New Roman" pitchFamily="18" charset="0"/>
              <a:cs typeface="Times New Roman" pitchFamily="18" charset="0"/>
            </a:endParaRPr>
          </a:p>
          <a:p>
            <a:pPr lvl="0" algn="just" fontAlgn="ctr"/>
            <a:endParaRPr lang="en-IN" dirty="0">
              <a:latin typeface="Times New Roman" pitchFamily="18" charset="0"/>
              <a:cs typeface="Times New Roman" pitchFamily="18" charset="0"/>
            </a:endParaRPr>
          </a:p>
          <a:p>
            <a:pPr lvl="0" algn="just" fontAlgn="ctr"/>
            <a:r>
              <a:rPr lang="en-IN" dirty="0">
                <a:latin typeface="Times New Roman" pitchFamily="18" charset="0"/>
                <a:cs typeface="Times New Roman" pitchFamily="18" charset="0"/>
              </a:rPr>
              <a:t>6. Solar Energy Centre, Ministry of New and Renewable Energy, Govt. of India </a:t>
            </a:r>
            <a:r>
              <a:rPr lang="en-IN" dirty="0">
                <a:latin typeface="Times New Roman" panose="02020603050405020304" pitchFamily="18" charset="0"/>
                <a:cs typeface="Times New Roman" pitchFamily="18" charset="0"/>
                <a:hlinkClick r:id="rId4">
                  <a:extLst>
                    <a:ext uri="{A12FA001-AC4F-418D-AE19-62706E023703}">
                      <ahyp:hlinkClr xmlns:ahyp="http://schemas.microsoft.com/office/drawing/2018/hyperlinkcolor" val="tx"/>
                    </a:ext>
                  </a:extLst>
                </a:hlinkClick>
              </a:rPr>
              <a:t>http://mnre.gov.in/sec/DNI_Annual.jpg</a:t>
            </a:r>
            <a:r>
              <a:rPr lang="en-IN" dirty="0">
                <a:latin typeface="Times New Roman" panose="02020603050405020304" pitchFamily="18" charset="0"/>
                <a:cs typeface="Times New Roman" pitchFamily="18" charset="0"/>
              </a:rPr>
              <a:t> ,11</a:t>
            </a:r>
            <a:r>
              <a:rPr lang="en-IN" baseline="30000" dirty="0">
                <a:latin typeface="Times New Roman" panose="02020603050405020304" pitchFamily="18" charset="0"/>
                <a:cs typeface="Times New Roman" pitchFamily="18" charset="0"/>
              </a:rPr>
              <a:t>th</a:t>
            </a:r>
            <a:r>
              <a:rPr lang="en-IN" dirty="0">
                <a:latin typeface="Times New Roman" pitchFamily="18" charset="0"/>
                <a:cs typeface="Times New Roman" pitchFamily="18" charset="0"/>
              </a:rPr>
              <a:t>dec, 2018.</a:t>
            </a:r>
          </a:p>
          <a:p>
            <a:pPr algn="just" fontAlgn="ctr"/>
            <a:endParaRPr lang="en-IN" dirty="0">
              <a:latin typeface="Times New Roman" pitchFamily="18" charset="0"/>
              <a:cs typeface="Times New Roman" pitchFamily="18" charset="0"/>
            </a:endParaRPr>
          </a:p>
          <a:p>
            <a:pPr algn="just" fontAlgn="ctr"/>
            <a:r>
              <a:rPr lang="en-IN" dirty="0">
                <a:latin typeface="Times New Roman" pitchFamily="18" charset="0"/>
                <a:cs typeface="Times New Roman" pitchFamily="18" charset="0"/>
              </a:rPr>
              <a:t>7. Ibrahim </a:t>
            </a:r>
            <a:r>
              <a:rPr lang="en-IN" dirty="0" err="1">
                <a:latin typeface="Times New Roman" panose="02020603050405020304" pitchFamily="18" charset="0"/>
                <a:cs typeface="Times New Roman" pitchFamily="18" charset="0"/>
              </a:rPr>
              <a:t>Doymaz</a:t>
            </a:r>
            <a:r>
              <a:rPr lang="en-IN" dirty="0">
                <a:latin typeface="Times New Roman" panose="02020603050405020304" pitchFamily="18" charset="0"/>
                <a:cs typeface="Times New Roman" pitchFamily="18" charset="0"/>
              </a:rPr>
              <a:t>, Thin-layer drying behaviour of mint leaves, </a:t>
            </a:r>
            <a:r>
              <a:rPr lang="en-IN" i="1" dirty="0">
                <a:latin typeface="Times New Roman" panose="02020603050405020304" pitchFamily="18" charset="0"/>
                <a:cs typeface="Times New Roman" panose="02020603050405020304" pitchFamily="18" charset="0"/>
              </a:rPr>
              <a:t>Journal of Food Engineering</a:t>
            </a:r>
            <a:r>
              <a:rPr lang="en-IN" dirty="0">
                <a:latin typeface="Times New Roman" panose="02020603050405020304" pitchFamily="18" charset="0"/>
                <a:cs typeface="Times New Roman" panose="02020603050405020304" pitchFamily="18" charset="0"/>
              </a:rPr>
              <a:t>, </a:t>
            </a:r>
            <a:r>
              <a:rPr lang="en-IN" i="1" dirty="0">
                <a:latin typeface="Times New Roman" panose="02020603050405020304" pitchFamily="18" charset="0"/>
                <a:cs typeface="Times New Roman" panose="02020603050405020304" pitchFamily="18" charset="0"/>
              </a:rPr>
              <a:t>74</a:t>
            </a:r>
            <a:r>
              <a:rPr lang="en-IN" dirty="0">
                <a:latin typeface="Times New Roman" panose="02020603050405020304" pitchFamily="18" charset="0"/>
                <a:cs typeface="Times New Roman" panose="02020603050405020304" pitchFamily="18" charset="0"/>
              </a:rPr>
              <a:t>(3),</a:t>
            </a:r>
            <a:r>
              <a:rPr lang="en-US" dirty="0">
                <a:latin typeface="Times New Roman" panose="02020603050405020304" pitchFamily="18" charset="0"/>
                <a:cs typeface="Times New Roman" panose="02020603050405020304" pitchFamily="18" charset="0"/>
              </a:rPr>
              <a:t> pp.</a:t>
            </a:r>
            <a:r>
              <a:rPr lang="en-IN" dirty="0">
                <a:latin typeface="Times New Roman" panose="02020603050405020304" pitchFamily="18" charset="0"/>
                <a:cs typeface="Times New Roman" panose="02020603050405020304" pitchFamily="18" charset="0"/>
              </a:rPr>
              <a:t>370–375.</a:t>
            </a:r>
          </a:p>
          <a:p>
            <a:pPr algn="just" fontAlgn="ctr"/>
            <a:endParaRPr lang="en-IN" dirty="0">
              <a:latin typeface="Times New Roman" panose="02020603050405020304" pitchFamily="18" charset="0"/>
              <a:cs typeface="Times New Roman" panose="02020603050405020304" pitchFamily="18" charset="0"/>
            </a:endParaRPr>
          </a:p>
          <a:p>
            <a:pPr algn="just" fontAlgn="ctr"/>
            <a:endParaRPr lang="en-IN" dirty="0"/>
          </a:p>
        </p:txBody>
      </p:sp>
      <p:sp>
        <p:nvSpPr>
          <p:cNvPr id="2" name="Slide Number Placeholder 1"/>
          <p:cNvSpPr>
            <a:spLocks noGrp="1"/>
          </p:cNvSpPr>
          <p:nvPr>
            <p:ph type="sldNum" sz="quarter" idx="12"/>
          </p:nvPr>
        </p:nvSpPr>
        <p:spPr/>
        <p:txBody>
          <a:bodyPr/>
          <a:lstStyle/>
          <a:p>
            <a:fld id="{D3757EA9-4275-4111-ADD3-061D6FD466D7}" type="slidenum">
              <a:rPr lang="en-IN" smtClean="0"/>
              <a:t>29</a:t>
            </a:fld>
            <a:endParaRPr lang="en-IN"/>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3" name="Picture 1" descr="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79" y="0"/>
            <a:ext cx="9154716" cy="6309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D3757EA9-4275-4111-ADD3-061D6FD466D7}" type="slidenum">
              <a:rPr lang="en-IN" smtClean="0"/>
              <a:t>30</a:t>
            </a:fld>
            <a:endParaRPr lang="en-IN"/>
          </a:p>
        </p:txBody>
      </p:sp>
      <p:sp>
        <p:nvSpPr>
          <p:cNvPr id="7" name="TextBox 6"/>
          <p:cNvSpPr txBox="1"/>
          <p:nvPr/>
        </p:nvSpPr>
        <p:spPr>
          <a:xfrm>
            <a:off x="683568" y="692696"/>
            <a:ext cx="7704856" cy="5355312"/>
          </a:xfrm>
          <a:prstGeom prst="rect">
            <a:avLst/>
          </a:prstGeom>
          <a:noFill/>
        </p:spPr>
        <p:txBody>
          <a:bodyPr wrap="square" rtlCol="0">
            <a:spAutoFit/>
          </a:bodyPr>
          <a:lstStyle/>
          <a:p>
            <a:pPr algn="just"/>
            <a:r>
              <a:rPr lang="en-IN" dirty="0">
                <a:latin typeface="Times New Roman" panose="02020603050405020304" pitchFamily="18" charset="0"/>
                <a:cs typeface="Times New Roman" pitchFamily="18" charset="0"/>
              </a:rPr>
              <a:t>8. S. R. </a:t>
            </a:r>
            <a:r>
              <a:rPr lang="en-IN" dirty="0" err="1">
                <a:latin typeface="Times New Roman" panose="02020603050405020304" pitchFamily="18" charset="0"/>
                <a:cs typeface="Times New Roman" panose="02020603050405020304" pitchFamily="18" charset="0"/>
              </a:rPr>
              <a:t>Navale</a:t>
            </a:r>
            <a:r>
              <a:rPr lang="en-IN" dirty="0">
                <a:latin typeface="Times New Roman" panose="02020603050405020304" pitchFamily="18" charset="0"/>
                <a:cs typeface="Times New Roman" panose="02020603050405020304" pitchFamily="18" charset="0"/>
              </a:rPr>
              <a:t> , V. M. </a:t>
            </a:r>
            <a:r>
              <a:rPr lang="en-IN" dirty="0" err="1">
                <a:latin typeface="Times New Roman" panose="02020603050405020304" pitchFamily="18" charset="0"/>
                <a:cs typeface="Times New Roman" panose="02020603050405020304" pitchFamily="18" charset="0"/>
              </a:rPr>
              <a:t>Harpaleb</a:t>
            </a:r>
            <a:r>
              <a:rPr lang="en-US" dirty="0">
                <a:latin typeface="Times New Roman" panose="02020603050405020304" pitchFamily="18" charset="0"/>
                <a:cs typeface="Times New Roman" panose="02020603050405020304" pitchFamily="18" charset="0"/>
              </a:rPr>
              <a:t>,</a:t>
            </a:r>
            <a:r>
              <a:rPr lang="en-IN" dirty="0">
                <a:latin typeface="Times New Roman" panose="02020603050405020304" pitchFamily="18" charset="0"/>
                <a:cs typeface="Times New Roman" panose="02020603050405020304" pitchFamily="18" charset="0"/>
              </a:rPr>
              <a:t> K. C. Mohite</a:t>
            </a:r>
            <a:r>
              <a:rPr lang="en-US" dirty="0">
                <a:latin typeface="Times New Roman" panose="02020603050405020304" pitchFamily="18" charset="0"/>
                <a:cs typeface="Times New Roman" panose="02020603050405020304" pitchFamily="18" charset="0"/>
              </a:rPr>
              <a:t> </a:t>
            </a:r>
            <a:r>
              <a:rPr lang="en-IN" dirty="0">
                <a:latin typeface="Times New Roman" panose="02020603050405020304" pitchFamily="18" charset="0"/>
                <a:cs typeface="Times New Roman" panose="02020603050405020304" pitchFamily="18" charset="0"/>
              </a:rPr>
              <a:t>, Comparative study of open sun and cabinet solar drying for fenugreek leaves, </a:t>
            </a:r>
            <a:r>
              <a:rPr lang="en-IN" i="1" dirty="0">
                <a:latin typeface="Times New Roman" panose="02020603050405020304" pitchFamily="18" charset="0"/>
                <a:cs typeface="Times New Roman" panose="02020603050405020304" pitchFamily="18" charset="0"/>
              </a:rPr>
              <a:t>International Journal of Renewable Energy Technology Research</a:t>
            </a:r>
            <a:r>
              <a:rPr lang="en-US" i="1" dirty="0">
                <a:latin typeface="Times New Roman" panose="02020603050405020304" pitchFamily="18" charset="0"/>
                <a:cs typeface="Times New Roman" panose="02020603050405020304" pitchFamily="18" charset="0"/>
              </a:rPr>
              <a:t>, 4</a:t>
            </a:r>
            <a:r>
              <a:rPr lang="en-US" dirty="0">
                <a:latin typeface="Times New Roman" panose="02020603050405020304" pitchFamily="18" charset="0"/>
                <a:cs typeface="Times New Roman" panose="02020603050405020304" pitchFamily="18" charset="0"/>
              </a:rPr>
              <a:t>(2), pp.1-9, 2015.</a:t>
            </a:r>
            <a:endParaRPr lang="en-IN" dirty="0">
              <a:latin typeface="Times New Roman" panose="02020603050405020304" pitchFamily="18" charset="0"/>
              <a:cs typeface="Times New Roman" panose="02020603050405020304" pitchFamily="18" charset="0"/>
            </a:endParaRPr>
          </a:p>
          <a:p>
            <a:pPr lvl="0" algn="just" fontAlgn="ctr"/>
            <a:endParaRPr lang="en-IN" u="sng" dirty="0">
              <a:latin typeface="Times New Roman" panose="02020603050405020304" pitchFamily="18" charset="0"/>
              <a:cs typeface="Times New Roman" pitchFamily="18" charset="0"/>
            </a:endParaRPr>
          </a:p>
          <a:p>
            <a:pPr algn="just" fontAlgn="ctr"/>
            <a:r>
              <a:rPr lang="en-IN" dirty="0">
                <a:latin typeface="Times New Roman" panose="02020603050405020304" pitchFamily="18" charset="0"/>
                <a:cs typeface="Times New Roman" panose="02020603050405020304" pitchFamily="18" charset="0"/>
              </a:rPr>
              <a:t>9. </a:t>
            </a:r>
            <a:r>
              <a:rPr lang="en-IN" dirty="0" err="1">
                <a:latin typeface="Times New Roman" panose="02020603050405020304" pitchFamily="18" charset="0"/>
                <a:cs typeface="Times New Roman" panose="02020603050405020304" pitchFamily="18" charset="0"/>
              </a:rPr>
              <a:t>Ajit</a:t>
            </a:r>
            <a:r>
              <a:rPr lang="en-IN" dirty="0">
                <a:latin typeface="Times New Roman" panose="02020603050405020304" pitchFamily="18" charset="0"/>
                <a:cs typeface="Times New Roman" panose="02020603050405020304" pitchFamily="18" charset="0"/>
              </a:rPr>
              <a:t> P. Tyagi, Solar radiant energy over India, Ministry of New and Renewable Energy and India Meteorological Department, Ministry of Earth Sciences, New Delhi, pp.24-29, 2009.</a:t>
            </a:r>
          </a:p>
          <a:p>
            <a:pPr lvl="0" algn="just" fontAlgn="ctr"/>
            <a:endParaRPr lang="en-IN" u="sng" dirty="0">
              <a:latin typeface="Times New Roman" panose="02020603050405020304" pitchFamily="18" charset="0"/>
              <a:cs typeface="Times New Roman" panose="02020603050405020304" pitchFamily="18" charset="0"/>
            </a:endParaRPr>
          </a:p>
          <a:p>
            <a:pPr algn="just"/>
            <a:r>
              <a:rPr lang="en-IN" dirty="0">
                <a:latin typeface="Times New Roman" panose="02020603050405020304" pitchFamily="18" charset="0"/>
                <a:cs typeface="Times New Roman" panose="02020603050405020304" pitchFamily="18" charset="0"/>
              </a:rPr>
              <a:t>10. </a:t>
            </a:r>
            <a:r>
              <a:rPr lang="en-IN" dirty="0" err="1">
                <a:latin typeface="Times New Roman" panose="02020603050405020304" pitchFamily="18" charset="0"/>
                <a:cs typeface="Times New Roman" panose="02020603050405020304" pitchFamily="18" charset="0"/>
              </a:rPr>
              <a:t>Wankhade</a:t>
            </a:r>
            <a:r>
              <a:rPr lang="en-IN" dirty="0">
                <a:latin typeface="Times New Roman" panose="02020603050405020304" pitchFamily="18" charset="0"/>
                <a:cs typeface="Times New Roman" panose="02020603050405020304" pitchFamily="18" charset="0"/>
              </a:rPr>
              <a:t> PK, </a:t>
            </a:r>
            <a:r>
              <a:rPr lang="en-IN" dirty="0" err="1">
                <a:latin typeface="Times New Roman" panose="02020603050405020304" pitchFamily="18" charset="0"/>
                <a:cs typeface="Times New Roman" panose="02020603050405020304" pitchFamily="18" charset="0"/>
              </a:rPr>
              <a:t>Sapkal</a:t>
            </a:r>
            <a:r>
              <a:rPr lang="en-IN" dirty="0">
                <a:latin typeface="Times New Roman" panose="02020603050405020304" pitchFamily="18" charset="0"/>
                <a:cs typeface="Times New Roman" panose="02020603050405020304" pitchFamily="18" charset="0"/>
              </a:rPr>
              <a:t> RS, </a:t>
            </a:r>
            <a:r>
              <a:rPr lang="en-IN" dirty="0" err="1">
                <a:latin typeface="Times New Roman" panose="02020603050405020304" pitchFamily="18" charset="0"/>
                <a:cs typeface="Times New Roman" panose="02020603050405020304" pitchFamily="18" charset="0"/>
              </a:rPr>
              <a:t>Sapkal</a:t>
            </a:r>
            <a:r>
              <a:rPr lang="en-IN" dirty="0">
                <a:latin typeface="Times New Roman" panose="02020603050405020304" pitchFamily="18" charset="0"/>
                <a:cs typeface="Times New Roman" panose="02020603050405020304" pitchFamily="18" charset="0"/>
              </a:rPr>
              <a:t> VS </a:t>
            </a:r>
            <a:r>
              <a:rPr lang="en-US" dirty="0">
                <a:latin typeface="Times New Roman" panose="02020603050405020304" pitchFamily="18" charset="0"/>
                <a:cs typeface="Times New Roman" panose="02020603050405020304" pitchFamily="18" charset="0"/>
              </a:rPr>
              <a:t>,</a:t>
            </a:r>
            <a:r>
              <a:rPr lang="en-IN" dirty="0">
                <a:latin typeface="Times New Roman" panose="02020603050405020304" pitchFamily="18" charset="0"/>
                <a:cs typeface="Times New Roman" panose="02020603050405020304" pitchFamily="18" charset="0"/>
              </a:rPr>
              <a:t> Design and performance evaluation of solar dryer</a:t>
            </a:r>
            <a:r>
              <a:rPr lang="en-US" dirty="0">
                <a:latin typeface="Times New Roman" panose="02020603050405020304" pitchFamily="18" charset="0"/>
                <a:cs typeface="Times New Roman" panose="02020603050405020304" pitchFamily="18" charset="0"/>
              </a:rPr>
              <a:t>, </a:t>
            </a:r>
            <a:r>
              <a:rPr lang="en-IN" i="1" dirty="0">
                <a:latin typeface="Times New Roman" panose="02020603050405020304" pitchFamily="18" charset="0"/>
                <a:cs typeface="Times New Roman" panose="02020603050405020304" pitchFamily="18" charset="0"/>
              </a:rPr>
              <a:t>IOSR Journal of Mechanical and Civil Engineering (IOSR-JMCE)</a:t>
            </a:r>
            <a:r>
              <a:rPr lang="en-US" i="1" dirty="0">
                <a:latin typeface="Times New Roman" panose="02020603050405020304" pitchFamily="18" charset="0"/>
                <a:cs typeface="Times New Roman" panose="02020603050405020304" pitchFamily="18" charset="0"/>
              </a:rPr>
              <a:t>, 3</a:t>
            </a:r>
            <a:r>
              <a:rPr lang="en-US" dirty="0">
                <a:latin typeface="Times New Roman" panose="02020603050405020304" pitchFamily="18" charset="0"/>
                <a:cs typeface="Times New Roman" panose="02020603050405020304" pitchFamily="18" charset="0"/>
              </a:rPr>
              <a:t>(2), pp.70-73, 2014.</a:t>
            </a:r>
            <a:endParaRPr lang="en-IN" dirty="0">
              <a:latin typeface="Times New Roman" panose="02020603050405020304" pitchFamily="18" charset="0"/>
              <a:cs typeface="Times New Roman" panose="02020603050405020304" pitchFamily="18" charset="0"/>
            </a:endParaRPr>
          </a:p>
          <a:p>
            <a:pPr algn="just" fontAlgn="ctr"/>
            <a:endParaRPr lang="en-IN" dirty="0">
              <a:latin typeface="Times New Roman" panose="02020603050405020304" pitchFamily="18" charset="0"/>
              <a:cs typeface="Times New Roman" panose="02020603050405020304" pitchFamily="18" charset="0"/>
            </a:endParaRPr>
          </a:p>
          <a:p>
            <a:pPr algn="just" fontAlgn="ctr"/>
            <a:r>
              <a:rPr lang="en-IN" dirty="0">
                <a:latin typeface="Times New Roman" panose="02020603050405020304" pitchFamily="18" charset="0"/>
                <a:cs typeface="Times New Roman" panose="02020603050405020304" pitchFamily="18" charset="0"/>
              </a:rPr>
              <a:t>11. Holdsworth SD ,Dehydration of food products a review, </a:t>
            </a:r>
            <a:r>
              <a:rPr lang="en-IN" i="1" dirty="0">
                <a:latin typeface="Times New Roman" panose="02020603050405020304" pitchFamily="18" charset="0"/>
                <a:cs typeface="Times New Roman" panose="02020603050405020304" pitchFamily="18" charset="0"/>
              </a:rPr>
              <a:t>International Journal of Food Sciences</a:t>
            </a:r>
            <a:r>
              <a:rPr lang="en-IN" dirty="0">
                <a:latin typeface="Times New Roman" panose="02020603050405020304" pitchFamily="18" charset="0"/>
                <a:cs typeface="Times New Roman" panose="02020603050405020304" pitchFamily="18" charset="0"/>
              </a:rPr>
              <a:t>, pp.366-384, 1971.</a:t>
            </a:r>
          </a:p>
          <a:p>
            <a:pPr lvl="0" algn="just" fontAlgn="ctr"/>
            <a:endParaRPr lang="en-IN" dirty="0"/>
          </a:p>
          <a:p>
            <a:pPr algn="just"/>
            <a:endParaRPr lang="en-IN" dirty="0"/>
          </a:p>
          <a:p>
            <a:endParaRPr lang="en-IN" dirty="0"/>
          </a:p>
          <a:p>
            <a:endParaRPr lang="en-IN" dirty="0"/>
          </a:p>
          <a:p>
            <a:endParaRPr lang="en-IN"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D3757EA9-4275-4111-ADD3-061D6FD466D7}" type="slidenum">
              <a:rPr lang="en-IN" smtClean="0"/>
              <a:t>31</a:t>
            </a:fld>
            <a:endParaRPr lang="en-IN"/>
          </a:p>
        </p:txBody>
      </p:sp>
      <p:graphicFrame>
        <p:nvGraphicFramePr>
          <p:cNvPr id="5" name="Table 4"/>
          <p:cNvGraphicFramePr>
            <a:graphicFrameLocks noGrp="1"/>
          </p:cNvGraphicFramePr>
          <p:nvPr/>
        </p:nvGraphicFramePr>
        <p:xfrm>
          <a:off x="323528" y="1124744"/>
          <a:ext cx="7488832" cy="5102860"/>
        </p:xfrm>
        <a:graphic>
          <a:graphicData uri="http://schemas.openxmlformats.org/drawingml/2006/table">
            <a:tbl>
              <a:tblPr firstRow="1" firstCol="1" bandRow="1">
                <a:tableStyleId>{5C22544A-7EE6-4342-B048-85BDC9FD1C3A}</a:tableStyleId>
              </a:tblPr>
              <a:tblGrid>
                <a:gridCol w="1580904">
                  <a:extLst>
                    <a:ext uri="{9D8B030D-6E8A-4147-A177-3AD203B41FA5}">
                      <a16:colId xmlns:a16="http://schemas.microsoft.com/office/drawing/2014/main" val="20000"/>
                    </a:ext>
                  </a:extLst>
                </a:gridCol>
                <a:gridCol w="2641591">
                  <a:extLst>
                    <a:ext uri="{9D8B030D-6E8A-4147-A177-3AD203B41FA5}">
                      <a16:colId xmlns:a16="http://schemas.microsoft.com/office/drawing/2014/main" val="20001"/>
                    </a:ext>
                  </a:extLst>
                </a:gridCol>
                <a:gridCol w="3266337">
                  <a:extLst>
                    <a:ext uri="{9D8B030D-6E8A-4147-A177-3AD203B41FA5}">
                      <a16:colId xmlns:a16="http://schemas.microsoft.com/office/drawing/2014/main" val="20002"/>
                    </a:ext>
                  </a:extLst>
                </a:gridCol>
              </a:tblGrid>
              <a:tr h="125599">
                <a:tc>
                  <a:txBody>
                    <a:bodyPr/>
                    <a:lstStyle/>
                    <a:p>
                      <a:pPr>
                        <a:lnSpc>
                          <a:spcPct val="150000"/>
                        </a:lnSpc>
                        <a:spcAft>
                          <a:spcPts val="0"/>
                        </a:spcAft>
                      </a:pPr>
                      <a:r>
                        <a:rPr lang="en-IN" sz="1800" dirty="0">
                          <a:effectLst/>
                          <a:latin typeface="Times New Roman" panose="02020603050405020304" pitchFamily="18" charset="0"/>
                          <a:cs typeface="Times New Roman" panose="02020603050405020304" pitchFamily="18" charset="0"/>
                        </a:rPr>
                        <a:t>Date</a:t>
                      </a:r>
                      <a:endParaRPr lang="en-IN" sz="1800" dirty="0">
                        <a:effectLst/>
                        <a:latin typeface="Times New Roman" panose="02020603050405020304" pitchFamily="18" charset="0"/>
                        <a:ea typeface="Times New Roman" panose="02020603050405020304"/>
                        <a:cs typeface="Times New Roman" panose="02020603050405020304" pitchFamily="18" charset="0"/>
                      </a:endParaRPr>
                    </a:p>
                  </a:txBody>
                  <a:tcPr marL="28287" marR="28287" marT="0" marB="0"/>
                </a:tc>
                <a:tc>
                  <a:txBody>
                    <a:bodyPr/>
                    <a:lstStyle/>
                    <a:p>
                      <a:pPr algn="ctr">
                        <a:lnSpc>
                          <a:spcPct val="150000"/>
                        </a:lnSpc>
                        <a:spcAft>
                          <a:spcPts val="0"/>
                        </a:spcAft>
                      </a:pPr>
                      <a:r>
                        <a:rPr lang="en-IN" sz="1800">
                          <a:effectLst/>
                          <a:latin typeface="Times New Roman" panose="02020603050405020304" pitchFamily="18" charset="0"/>
                          <a:cs typeface="Times New Roman" panose="02020603050405020304" pitchFamily="18" charset="0"/>
                        </a:rPr>
                        <a:t>Activity</a:t>
                      </a:r>
                      <a:endParaRPr lang="en-IN" sz="1800">
                        <a:effectLst/>
                        <a:latin typeface="Times New Roman" panose="02020603050405020304" pitchFamily="18" charset="0"/>
                        <a:ea typeface="Times New Roman" panose="02020603050405020304"/>
                        <a:cs typeface="Times New Roman" panose="02020603050405020304" pitchFamily="18" charset="0"/>
                      </a:endParaRPr>
                    </a:p>
                  </a:txBody>
                  <a:tcPr marL="28287" marR="28287" marT="0" marB="0"/>
                </a:tc>
                <a:tc>
                  <a:txBody>
                    <a:bodyPr/>
                    <a:lstStyle/>
                    <a:p>
                      <a:pPr algn="ctr">
                        <a:lnSpc>
                          <a:spcPct val="150000"/>
                        </a:lnSpc>
                        <a:spcAft>
                          <a:spcPts val="0"/>
                        </a:spcAft>
                      </a:pPr>
                      <a:r>
                        <a:rPr lang="en-IN" sz="1800">
                          <a:effectLst/>
                          <a:latin typeface="Times New Roman" panose="02020603050405020304" pitchFamily="18" charset="0"/>
                          <a:cs typeface="Times New Roman" panose="02020603050405020304" pitchFamily="18" charset="0"/>
                        </a:rPr>
                        <a:t>Remarks</a:t>
                      </a:r>
                      <a:endParaRPr lang="en-IN" sz="1800">
                        <a:effectLst/>
                        <a:latin typeface="Times New Roman" panose="02020603050405020304" pitchFamily="18" charset="0"/>
                        <a:ea typeface="Times New Roman" panose="02020603050405020304"/>
                        <a:cs typeface="Times New Roman" panose="02020603050405020304" pitchFamily="18" charset="0"/>
                      </a:endParaRPr>
                    </a:p>
                  </a:txBody>
                  <a:tcPr marL="28287" marR="28287" marT="0" marB="0"/>
                </a:tc>
                <a:extLst>
                  <a:ext uri="{0D108BD9-81ED-4DB2-BD59-A6C34878D82A}">
                    <a16:rowId xmlns:a16="http://schemas.microsoft.com/office/drawing/2014/main" val="10000"/>
                  </a:ext>
                </a:extLst>
              </a:tr>
              <a:tr h="367518">
                <a:tc>
                  <a:txBody>
                    <a:bodyPr/>
                    <a:lstStyle/>
                    <a:p>
                      <a:pPr>
                        <a:lnSpc>
                          <a:spcPct val="150000"/>
                        </a:lnSpc>
                        <a:spcAft>
                          <a:spcPts val="0"/>
                        </a:spcAft>
                      </a:pPr>
                      <a:r>
                        <a:rPr lang="en-IN" sz="1800">
                          <a:effectLst/>
                          <a:latin typeface="Times New Roman" panose="02020603050405020304" pitchFamily="18" charset="0"/>
                          <a:cs typeface="Times New Roman" panose="02020603050405020304" pitchFamily="18" charset="0"/>
                        </a:rPr>
                        <a:t>5</a:t>
                      </a:r>
                      <a:r>
                        <a:rPr lang="en-IN" sz="1800" baseline="30000">
                          <a:effectLst/>
                          <a:latin typeface="Times New Roman" panose="02020603050405020304" pitchFamily="18" charset="0"/>
                          <a:cs typeface="Times New Roman" panose="02020603050405020304" pitchFamily="18" charset="0"/>
                        </a:rPr>
                        <a:t>th</a:t>
                      </a:r>
                      <a:r>
                        <a:rPr lang="en-IN" sz="1800">
                          <a:effectLst/>
                          <a:latin typeface="Times New Roman" panose="02020603050405020304" pitchFamily="18" charset="0"/>
                          <a:cs typeface="Times New Roman" panose="02020603050405020304" pitchFamily="18" charset="0"/>
                        </a:rPr>
                        <a:t>- 10</a:t>
                      </a:r>
                      <a:r>
                        <a:rPr lang="en-IN" sz="1800" baseline="30000">
                          <a:effectLst/>
                          <a:latin typeface="Times New Roman" panose="02020603050405020304" pitchFamily="18" charset="0"/>
                          <a:cs typeface="Times New Roman" panose="02020603050405020304" pitchFamily="18" charset="0"/>
                        </a:rPr>
                        <a:t>th</a:t>
                      </a:r>
                      <a:r>
                        <a:rPr lang="en-IN" sz="1800">
                          <a:effectLst/>
                          <a:latin typeface="Times New Roman" panose="02020603050405020304" pitchFamily="18" charset="0"/>
                          <a:cs typeface="Times New Roman" panose="02020603050405020304" pitchFamily="18" charset="0"/>
                        </a:rPr>
                        <a:t> Sep 2018</a:t>
                      </a:r>
                      <a:endParaRPr lang="en-IN" sz="1800">
                        <a:effectLst/>
                        <a:latin typeface="Times New Roman" panose="02020603050405020304" pitchFamily="18" charset="0"/>
                        <a:ea typeface="Times New Roman" panose="02020603050405020304"/>
                        <a:cs typeface="Times New Roman" panose="02020603050405020304" pitchFamily="18" charset="0"/>
                      </a:endParaRPr>
                    </a:p>
                  </a:txBody>
                  <a:tcPr marL="28287" marR="28287" marT="0" marB="0"/>
                </a:tc>
                <a:tc>
                  <a:txBody>
                    <a:bodyPr/>
                    <a:lstStyle/>
                    <a:p>
                      <a:pPr>
                        <a:lnSpc>
                          <a:spcPct val="150000"/>
                        </a:lnSpc>
                        <a:spcAft>
                          <a:spcPts val="0"/>
                        </a:spcAft>
                      </a:pPr>
                      <a:r>
                        <a:rPr lang="en-IN" sz="1800">
                          <a:effectLst/>
                          <a:latin typeface="Times New Roman" panose="02020603050405020304" pitchFamily="18" charset="0"/>
                          <a:cs typeface="Times New Roman" panose="02020603050405020304" pitchFamily="18" charset="0"/>
                        </a:rPr>
                        <a:t>Identification of problem statement and Market Research</a:t>
                      </a:r>
                      <a:endParaRPr lang="en-IN" sz="1800">
                        <a:effectLst/>
                        <a:latin typeface="Times New Roman" panose="02020603050405020304" pitchFamily="18" charset="0"/>
                        <a:ea typeface="Times New Roman" panose="02020603050405020304"/>
                        <a:cs typeface="Times New Roman" panose="02020603050405020304" pitchFamily="18" charset="0"/>
                      </a:endParaRPr>
                    </a:p>
                  </a:txBody>
                  <a:tcPr marL="28287" marR="28287" marT="0" marB="0"/>
                </a:tc>
                <a:tc>
                  <a:txBody>
                    <a:bodyPr/>
                    <a:lstStyle/>
                    <a:p>
                      <a:pPr>
                        <a:lnSpc>
                          <a:spcPct val="150000"/>
                        </a:lnSpc>
                        <a:spcAft>
                          <a:spcPts val="0"/>
                        </a:spcAft>
                      </a:pPr>
                      <a:r>
                        <a:rPr lang="en-IN" sz="1800">
                          <a:effectLst/>
                          <a:latin typeface="Times New Roman" panose="02020603050405020304" pitchFamily="18" charset="0"/>
                          <a:cs typeface="Times New Roman" panose="02020603050405020304" pitchFamily="18" charset="0"/>
                        </a:rPr>
                        <a:t>Extensive research on ways for drying of  herbs and vegetables</a:t>
                      </a:r>
                      <a:endParaRPr lang="en-IN" sz="1800">
                        <a:effectLst/>
                        <a:latin typeface="Times New Roman" panose="02020603050405020304" pitchFamily="18" charset="0"/>
                        <a:ea typeface="Times New Roman" panose="02020603050405020304"/>
                        <a:cs typeface="Times New Roman" panose="02020603050405020304" pitchFamily="18" charset="0"/>
                      </a:endParaRPr>
                    </a:p>
                  </a:txBody>
                  <a:tcPr marL="28287" marR="28287" marT="0" marB="0"/>
                </a:tc>
                <a:extLst>
                  <a:ext uri="{0D108BD9-81ED-4DB2-BD59-A6C34878D82A}">
                    <a16:rowId xmlns:a16="http://schemas.microsoft.com/office/drawing/2014/main" val="10001"/>
                  </a:ext>
                </a:extLst>
              </a:tr>
              <a:tr h="251197">
                <a:tc>
                  <a:txBody>
                    <a:bodyPr/>
                    <a:lstStyle/>
                    <a:p>
                      <a:pPr>
                        <a:lnSpc>
                          <a:spcPct val="150000"/>
                        </a:lnSpc>
                        <a:spcAft>
                          <a:spcPts val="0"/>
                        </a:spcAft>
                      </a:pPr>
                      <a:r>
                        <a:rPr lang="en-IN" sz="1800">
                          <a:effectLst/>
                          <a:latin typeface="Times New Roman" panose="02020603050405020304" pitchFamily="18" charset="0"/>
                          <a:cs typeface="Times New Roman" panose="02020603050405020304" pitchFamily="18" charset="0"/>
                        </a:rPr>
                        <a:t>15</a:t>
                      </a:r>
                      <a:r>
                        <a:rPr lang="en-IN" sz="1800" baseline="30000">
                          <a:effectLst/>
                          <a:latin typeface="Times New Roman" panose="02020603050405020304" pitchFamily="18" charset="0"/>
                          <a:cs typeface="Times New Roman" panose="02020603050405020304" pitchFamily="18" charset="0"/>
                        </a:rPr>
                        <a:t>th</a:t>
                      </a:r>
                      <a:r>
                        <a:rPr lang="en-IN" sz="1800">
                          <a:effectLst/>
                          <a:latin typeface="Times New Roman" panose="02020603050405020304" pitchFamily="18" charset="0"/>
                          <a:cs typeface="Times New Roman" panose="02020603050405020304" pitchFamily="18" charset="0"/>
                        </a:rPr>
                        <a:t> - 20</a:t>
                      </a:r>
                      <a:r>
                        <a:rPr lang="en-IN" sz="1800" baseline="30000">
                          <a:effectLst/>
                          <a:latin typeface="Times New Roman" panose="02020603050405020304" pitchFamily="18" charset="0"/>
                          <a:cs typeface="Times New Roman" panose="02020603050405020304" pitchFamily="18" charset="0"/>
                        </a:rPr>
                        <a:t>th</a:t>
                      </a:r>
                      <a:r>
                        <a:rPr lang="en-IN" sz="1800">
                          <a:effectLst/>
                          <a:latin typeface="Times New Roman" panose="02020603050405020304" pitchFamily="18" charset="0"/>
                          <a:cs typeface="Times New Roman" panose="02020603050405020304" pitchFamily="18" charset="0"/>
                        </a:rPr>
                        <a:t> Sep 2018</a:t>
                      </a:r>
                      <a:endParaRPr lang="en-IN" sz="1800">
                        <a:effectLst/>
                        <a:latin typeface="Times New Roman" panose="02020603050405020304" pitchFamily="18" charset="0"/>
                        <a:ea typeface="Times New Roman" panose="02020603050405020304"/>
                        <a:cs typeface="Times New Roman" panose="02020603050405020304" pitchFamily="18" charset="0"/>
                      </a:endParaRPr>
                    </a:p>
                  </a:txBody>
                  <a:tcPr marL="28287" marR="28287" marT="0" marB="0"/>
                </a:tc>
                <a:tc>
                  <a:txBody>
                    <a:bodyPr/>
                    <a:lstStyle/>
                    <a:p>
                      <a:pPr>
                        <a:lnSpc>
                          <a:spcPct val="150000"/>
                        </a:lnSpc>
                        <a:spcAft>
                          <a:spcPts val="0"/>
                        </a:spcAft>
                      </a:pPr>
                      <a:r>
                        <a:rPr lang="en-IN" sz="1800">
                          <a:effectLst/>
                          <a:latin typeface="Times New Roman" panose="02020603050405020304" pitchFamily="18" charset="0"/>
                          <a:cs typeface="Times New Roman" panose="02020603050405020304" pitchFamily="18" charset="0"/>
                        </a:rPr>
                        <a:t>Industry collaboration and permissions</a:t>
                      </a:r>
                      <a:endParaRPr lang="en-IN" sz="1800">
                        <a:effectLst/>
                        <a:latin typeface="Times New Roman" panose="02020603050405020304" pitchFamily="18" charset="0"/>
                        <a:ea typeface="Times New Roman" panose="02020603050405020304"/>
                        <a:cs typeface="Times New Roman" panose="02020603050405020304" pitchFamily="18" charset="0"/>
                      </a:endParaRPr>
                    </a:p>
                  </a:txBody>
                  <a:tcPr marL="28287" marR="28287" marT="0" marB="0"/>
                </a:tc>
                <a:tc>
                  <a:txBody>
                    <a:bodyPr/>
                    <a:lstStyle/>
                    <a:p>
                      <a:pPr>
                        <a:lnSpc>
                          <a:spcPct val="150000"/>
                        </a:lnSpc>
                        <a:spcAft>
                          <a:spcPts val="0"/>
                        </a:spcAft>
                      </a:pPr>
                      <a:r>
                        <a:rPr lang="en-IN" sz="1800">
                          <a:effectLst/>
                          <a:latin typeface="Times New Roman" panose="02020603050405020304" pitchFamily="18" charset="0"/>
                          <a:cs typeface="Times New Roman" panose="02020603050405020304" pitchFamily="18" charset="0"/>
                        </a:rPr>
                        <a:t>Discussion of problem statement and getting the necessary permissions</a:t>
                      </a:r>
                      <a:endParaRPr lang="en-IN" sz="1800">
                        <a:effectLst/>
                        <a:latin typeface="Times New Roman" panose="02020603050405020304" pitchFamily="18" charset="0"/>
                        <a:ea typeface="Times New Roman" panose="02020603050405020304"/>
                        <a:cs typeface="Times New Roman" panose="02020603050405020304" pitchFamily="18" charset="0"/>
                      </a:endParaRPr>
                    </a:p>
                  </a:txBody>
                  <a:tcPr marL="28287" marR="28287" marT="0" marB="0"/>
                </a:tc>
                <a:extLst>
                  <a:ext uri="{0D108BD9-81ED-4DB2-BD59-A6C34878D82A}">
                    <a16:rowId xmlns:a16="http://schemas.microsoft.com/office/drawing/2014/main" val="10002"/>
                  </a:ext>
                </a:extLst>
              </a:tr>
              <a:tr h="502394">
                <a:tc>
                  <a:txBody>
                    <a:bodyPr/>
                    <a:lstStyle/>
                    <a:p>
                      <a:pPr>
                        <a:lnSpc>
                          <a:spcPct val="150000"/>
                        </a:lnSpc>
                        <a:spcAft>
                          <a:spcPts val="0"/>
                        </a:spcAft>
                      </a:pPr>
                      <a:r>
                        <a:rPr lang="en-IN" sz="1800">
                          <a:effectLst/>
                          <a:latin typeface="Times New Roman" panose="02020603050405020304" pitchFamily="18" charset="0"/>
                          <a:cs typeface="Times New Roman" panose="02020603050405020304" pitchFamily="18" charset="0"/>
                        </a:rPr>
                        <a:t>25</a:t>
                      </a:r>
                      <a:r>
                        <a:rPr lang="en-IN" sz="1800" baseline="30000">
                          <a:effectLst/>
                          <a:latin typeface="Times New Roman" panose="02020603050405020304" pitchFamily="18" charset="0"/>
                          <a:cs typeface="Times New Roman" panose="02020603050405020304" pitchFamily="18" charset="0"/>
                        </a:rPr>
                        <a:t>th</a:t>
                      </a:r>
                      <a:r>
                        <a:rPr lang="en-IN" sz="1800">
                          <a:effectLst/>
                          <a:latin typeface="Times New Roman" panose="02020603050405020304" pitchFamily="18" charset="0"/>
                          <a:cs typeface="Times New Roman" panose="02020603050405020304" pitchFamily="18" charset="0"/>
                        </a:rPr>
                        <a:t> Sep- 15</a:t>
                      </a:r>
                      <a:r>
                        <a:rPr lang="en-IN" sz="1800" baseline="30000">
                          <a:effectLst/>
                          <a:latin typeface="Times New Roman" panose="02020603050405020304" pitchFamily="18" charset="0"/>
                          <a:cs typeface="Times New Roman" panose="02020603050405020304" pitchFamily="18" charset="0"/>
                        </a:rPr>
                        <a:t>th</a:t>
                      </a:r>
                      <a:r>
                        <a:rPr lang="en-IN" sz="1800">
                          <a:effectLst/>
                          <a:latin typeface="Times New Roman" panose="02020603050405020304" pitchFamily="18" charset="0"/>
                          <a:cs typeface="Times New Roman" panose="02020603050405020304" pitchFamily="18" charset="0"/>
                        </a:rPr>
                        <a:t> Oct 2018</a:t>
                      </a:r>
                      <a:endParaRPr lang="en-IN" sz="1800">
                        <a:effectLst/>
                        <a:latin typeface="Times New Roman" panose="02020603050405020304" pitchFamily="18" charset="0"/>
                        <a:ea typeface="Times New Roman" panose="02020603050405020304"/>
                        <a:cs typeface="Times New Roman" panose="02020603050405020304" pitchFamily="18" charset="0"/>
                      </a:endParaRPr>
                    </a:p>
                  </a:txBody>
                  <a:tcPr marL="28287" marR="28287" marT="0" marB="0"/>
                </a:tc>
                <a:tc>
                  <a:txBody>
                    <a:bodyPr/>
                    <a:lstStyle/>
                    <a:p>
                      <a:pPr>
                        <a:lnSpc>
                          <a:spcPct val="150000"/>
                        </a:lnSpc>
                        <a:spcAft>
                          <a:spcPts val="0"/>
                        </a:spcAft>
                      </a:pPr>
                      <a:r>
                        <a:rPr lang="en-IN" sz="1800" dirty="0">
                          <a:effectLst/>
                          <a:latin typeface="Times New Roman" panose="02020603050405020304" pitchFamily="18" charset="0"/>
                          <a:cs typeface="Times New Roman" panose="02020603050405020304" pitchFamily="18" charset="0"/>
                        </a:rPr>
                        <a:t>Literature Survey</a:t>
                      </a:r>
                      <a:endParaRPr lang="en-IN" sz="1800" dirty="0">
                        <a:effectLst/>
                        <a:latin typeface="Times New Roman" panose="02020603050405020304" pitchFamily="18" charset="0"/>
                        <a:ea typeface="Times New Roman" panose="02020603050405020304"/>
                        <a:cs typeface="Times New Roman" panose="02020603050405020304" pitchFamily="18" charset="0"/>
                      </a:endParaRPr>
                    </a:p>
                  </a:txBody>
                  <a:tcPr marL="28287" marR="28287" marT="0" marB="0"/>
                </a:tc>
                <a:tc>
                  <a:txBody>
                    <a:bodyPr/>
                    <a:lstStyle/>
                    <a:p>
                      <a:pPr>
                        <a:lnSpc>
                          <a:spcPct val="150000"/>
                        </a:lnSpc>
                        <a:spcAft>
                          <a:spcPts val="0"/>
                        </a:spcAft>
                      </a:pPr>
                      <a:r>
                        <a:rPr lang="en-IN" sz="1800" dirty="0">
                          <a:effectLst/>
                          <a:latin typeface="Times New Roman" panose="02020603050405020304" pitchFamily="18" charset="0"/>
                          <a:cs typeface="Times New Roman" panose="02020603050405020304" pitchFamily="18" charset="0"/>
                        </a:rPr>
                        <a:t>Reading all the research &amp;review papers and going through the importance, Significance and applications of dried herb products</a:t>
                      </a:r>
                      <a:endParaRPr lang="en-IN" sz="1800" dirty="0">
                        <a:effectLst/>
                        <a:latin typeface="Times New Roman" panose="02020603050405020304" pitchFamily="18" charset="0"/>
                        <a:ea typeface="Times New Roman" panose="02020603050405020304"/>
                        <a:cs typeface="Times New Roman" panose="02020603050405020304" pitchFamily="18" charset="0"/>
                      </a:endParaRPr>
                    </a:p>
                  </a:txBody>
                  <a:tcPr marL="28287" marR="28287" marT="0" marB="0"/>
                </a:tc>
                <a:extLst>
                  <a:ext uri="{0D108BD9-81ED-4DB2-BD59-A6C34878D82A}">
                    <a16:rowId xmlns:a16="http://schemas.microsoft.com/office/drawing/2014/main" val="10003"/>
                  </a:ext>
                </a:extLst>
              </a:tr>
              <a:tr h="251197">
                <a:tc>
                  <a:txBody>
                    <a:bodyPr/>
                    <a:lstStyle/>
                    <a:p>
                      <a:pPr>
                        <a:lnSpc>
                          <a:spcPct val="150000"/>
                        </a:lnSpc>
                        <a:spcAft>
                          <a:spcPts val="0"/>
                        </a:spcAft>
                      </a:pPr>
                      <a:r>
                        <a:rPr lang="en-IN" sz="1800">
                          <a:effectLst/>
                          <a:latin typeface="Times New Roman" panose="02020603050405020304" pitchFamily="18" charset="0"/>
                          <a:cs typeface="Times New Roman" panose="02020603050405020304" pitchFamily="18" charset="0"/>
                        </a:rPr>
                        <a:t>16</a:t>
                      </a:r>
                      <a:r>
                        <a:rPr lang="en-IN" sz="1800" baseline="30000">
                          <a:effectLst/>
                          <a:latin typeface="Times New Roman" panose="02020603050405020304" pitchFamily="18" charset="0"/>
                          <a:cs typeface="Times New Roman" panose="02020603050405020304" pitchFamily="18" charset="0"/>
                        </a:rPr>
                        <a:t>th</a:t>
                      </a:r>
                      <a:r>
                        <a:rPr lang="en-IN" sz="1800">
                          <a:effectLst/>
                          <a:latin typeface="Times New Roman" panose="02020603050405020304" pitchFamily="18" charset="0"/>
                          <a:cs typeface="Times New Roman" panose="02020603050405020304" pitchFamily="18" charset="0"/>
                        </a:rPr>
                        <a:t> Oct- 20</a:t>
                      </a:r>
                      <a:r>
                        <a:rPr lang="en-IN" sz="1800" baseline="30000">
                          <a:effectLst/>
                          <a:latin typeface="Times New Roman" panose="02020603050405020304" pitchFamily="18" charset="0"/>
                          <a:cs typeface="Times New Roman" panose="02020603050405020304" pitchFamily="18" charset="0"/>
                        </a:rPr>
                        <a:t>th </a:t>
                      </a:r>
                      <a:r>
                        <a:rPr lang="en-IN" sz="1800">
                          <a:effectLst/>
                          <a:latin typeface="Times New Roman" panose="02020603050405020304" pitchFamily="18" charset="0"/>
                          <a:cs typeface="Times New Roman" panose="02020603050405020304" pitchFamily="18" charset="0"/>
                        </a:rPr>
                        <a:t>Oct2018</a:t>
                      </a:r>
                      <a:endParaRPr lang="en-IN" sz="1800">
                        <a:effectLst/>
                        <a:latin typeface="Times New Roman" panose="02020603050405020304" pitchFamily="18" charset="0"/>
                        <a:ea typeface="Times New Roman" panose="02020603050405020304"/>
                        <a:cs typeface="Times New Roman" panose="02020603050405020304" pitchFamily="18" charset="0"/>
                      </a:endParaRPr>
                    </a:p>
                  </a:txBody>
                  <a:tcPr marL="28287" marR="28287" marT="0" marB="0"/>
                </a:tc>
                <a:tc>
                  <a:txBody>
                    <a:bodyPr/>
                    <a:lstStyle/>
                    <a:p>
                      <a:pPr>
                        <a:lnSpc>
                          <a:spcPct val="150000"/>
                        </a:lnSpc>
                        <a:spcAft>
                          <a:spcPts val="0"/>
                        </a:spcAft>
                      </a:pPr>
                      <a:r>
                        <a:rPr lang="en-IN" sz="1800">
                          <a:effectLst/>
                          <a:latin typeface="Times New Roman" panose="02020603050405020304" pitchFamily="18" charset="0"/>
                          <a:cs typeface="Times New Roman" panose="02020603050405020304" pitchFamily="18" charset="0"/>
                        </a:rPr>
                        <a:t>Designing of solar dryer </a:t>
                      </a:r>
                      <a:endParaRPr lang="en-IN" sz="1800">
                        <a:effectLst/>
                        <a:latin typeface="Times New Roman" panose="02020603050405020304" pitchFamily="18" charset="0"/>
                        <a:ea typeface="Times New Roman" panose="02020603050405020304"/>
                        <a:cs typeface="Times New Roman" panose="02020603050405020304" pitchFamily="18" charset="0"/>
                      </a:endParaRPr>
                    </a:p>
                  </a:txBody>
                  <a:tcPr marL="28287" marR="28287" marT="0" marB="0"/>
                </a:tc>
                <a:tc>
                  <a:txBody>
                    <a:bodyPr/>
                    <a:lstStyle/>
                    <a:p>
                      <a:pPr>
                        <a:lnSpc>
                          <a:spcPct val="150000"/>
                        </a:lnSpc>
                        <a:spcAft>
                          <a:spcPts val="0"/>
                        </a:spcAft>
                      </a:pPr>
                      <a:r>
                        <a:rPr lang="en-IN" sz="1800" dirty="0" err="1">
                          <a:effectLst/>
                          <a:latin typeface="Times New Roman" panose="02020603050405020304" pitchFamily="18" charset="0"/>
                          <a:cs typeface="Times New Roman" panose="02020603050405020304" pitchFamily="18" charset="0"/>
                        </a:rPr>
                        <a:t>Caed</a:t>
                      </a:r>
                      <a:r>
                        <a:rPr lang="en-IN" sz="1800" dirty="0">
                          <a:effectLst/>
                          <a:latin typeface="Times New Roman" panose="02020603050405020304" pitchFamily="18" charset="0"/>
                          <a:cs typeface="Times New Roman" panose="02020603050405020304" pitchFamily="18" charset="0"/>
                        </a:rPr>
                        <a:t> model of solar dryer in </a:t>
                      </a:r>
                      <a:r>
                        <a:rPr lang="en-IN" sz="1800" dirty="0" err="1">
                          <a:effectLst/>
                          <a:latin typeface="Times New Roman" panose="02020603050405020304" pitchFamily="18" charset="0"/>
                          <a:cs typeface="Times New Roman" panose="02020603050405020304" pitchFamily="18" charset="0"/>
                        </a:rPr>
                        <a:t>solidworks</a:t>
                      </a:r>
                      <a:endParaRPr lang="en-IN" sz="1800" dirty="0">
                        <a:effectLst/>
                        <a:latin typeface="Times New Roman" panose="02020603050405020304" pitchFamily="18" charset="0"/>
                        <a:ea typeface="Times New Roman" panose="02020603050405020304"/>
                        <a:cs typeface="Times New Roman" panose="02020603050405020304" pitchFamily="18" charset="0"/>
                      </a:endParaRPr>
                    </a:p>
                  </a:txBody>
                  <a:tcPr marL="28287" marR="28287" marT="0" marB="0"/>
                </a:tc>
                <a:extLst>
                  <a:ext uri="{0D108BD9-81ED-4DB2-BD59-A6C34878D82A}">
                    <a16:rowId xmlns:a16="http://schemas.microsoft.com/office/drawing/2014/main" val="10004"/>
                  </a:ext>
                </a:extLst>
              </a:tr>
            </a:tbl>
          </a:graphicData>
        </a:graphic>
      </p:graphicFrame>
      <p:sp>
        <p:nvSpPr>
          <p:cNvPr id="6" name="Rectangle 1"/>
          <p:cNvSpPr>
            <a:spLocks noChangeArrowheads="1"/>
          </p:cNvSpPr>
          <p:nvPr/>
        </p:nvSpPr>
        <p:spPr bwMode="auto">
          <a:xfrm>
            <a:off x="107504" y="561836"/>
            <a:ext cx="281378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sz="2200" b="1"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Work Flow Diagram</a:t>
            </a:r>
            <a:endParaRPr kumimoji="0" lang="en-US" sz="2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D3757EA9-4275-4111-ADD3-061D6FD466D7}" type="slidenum">
              <a:rPr lang="en-IN" smtClean="0"/>
              <a:t>32</a:t>
            </a:fld>
            <a:endParaRPr lang="en-IN"/>
          </a:p>
        </p:txBody>
      </p:sp>
      <p:graphicFrame>
        <p:nvGraphicFramePr>
          <p:cNvPr id="5" name="Table 4"/>
          <p:cNvGraphicFramePr>
            <a:graphicFrameLocks noGrp="1"/>
          </p:cNvGraphicFramePr>
          <p:nvPr>
            <p:extLst>
              <p:ext uri="{D42A27DB-BD31-4B8C-83A1-F6EECF244321}">
                <p14:modId xmlns:p14="http://schemas.microsoft.com/office/powerpoint/2010/main" val="3437012394"/>
              </p:ext>
            </p:extLst>
          </p:nvPr>
        </p:nvGraphicFramePr>
        <p:xfrm>
          <a:off x="323528" y="404664"/>
          <a:ext cx="8496944" cy="6248126"/>
        </p:xfrm>
        <a:graphic>
          <a:graphicData uri="http://schemas.openxmlformats.org/drawingml/2006/table">
            <a:tbl>
              <a:tblPr firstRow="1" firstCol="1" bandRow="1">
                <a:tableStyleId>{5C22544A-7EE6-4342-B048-85BDC9FD1C3A}</a:tableStyleId>
              </a:tblPr>
              <a:tblGrid>
                <a:gridCol w="1538487">
                  <a:extLst>
                    <a:ext uri="{9D8B030D-6E8A-4147-A177-3AD203B41FA5}">
                      <a16:colId xmlns:a16="http://schemas.microsoft.com/office/drawing/2014/main" val="20000"/>
                    </a:ext>
                  </a:extLst>
                </a:gridCol>
                <a:gridCol w="2998018">
                  <a:extLst>
                    <a:ext uri="{9D8B030D-6E8A-4147-A177-3AD203B41FA5}">
                      <a16:colId xmlns:a16="http://schemas.microsoft.com/office/drawing/2014/main" val="20001"/>
                    </a:ext>
                  </a:extLst>
                </a:gridCol>
                <a:gridCol w="3960439">
                  <a:extLst>
                    <a:ext uri="{9D8B030D-6E8A-4147-A177-3AD203B41FA5}">
                      <a16:colId xmlns:a16="http://schemas.microsoft.com/office/drawing/2014/main" val="20002"/>
                    </a:ext>
                  </a:extLst>
                </a:gridCol>
              </a:tblGrid>
              <a:tr h="822605">
                <a:tc>
                  <a:txBody>
                    <a:bodyPr/>
                    <a:lstStyle/>
                    <a:p>
                      <a:pPr>
                        <a:lnSpc>
                          <a:spcPct val="150000"/>
                        </a:lnSpc>
                        <a:spcAft>
                          <a:spcPts val="0"/>
                        </a:spcAft>
                      </a:pPr>
                      <a:r>
                        <a:rPr lang="en-IN" sz="1800" dirty="0">
                          <a:effectLst/>
                          <a:latin typeface="Times New Roman" panose="02020603050405020304" pitchFamily="18" charset="0"/>
                          <a:cs typeface="Times New Roman" panose="02020603050405020304" pitchFamily="18" charset="0"/>
                        </a:rPr>
                        <a:t>21</a:t>
                      </a:r>
                      <a:r>
                        <a:rPr lang="en-IN" sz="1800" baseline="30000" dirty="0">
                          <a:effectLst/>
                          <a:latin typeface="Times New Roman" panose="02020603050405020304" pitchFamily="18" charset="0"/>
                          <a:cs typeface="Times New Roman" panose="02020603050405020304" pitchFamily="18" charset="0"/>
                        </a:rPr>
                        <a:t>th </a:t>
                      </a:r>
                      <a:r>
                        <a:rPr lang="en-IN" sz="1800" dirty="0">
                          <a:effectLst/>
                          <a:latin typeface="Times New Roman" panose="02020603050405020304" pitchFamily="18" charset="0"/>
                          <a:cs typeface="Times New Roman" panose="02020603050405020304" pitchFamily="18" charset="0"/>
                        </a:rPr>
                        <a:t>Oct 2018</a:t>
                      </a:r>
                      <a:endParaRPr lang="en-IN" sz="1800" dirty="0">
                        <a:effectLst/>
                        <a:latin typeface="Times New Roman" panose="02020603050405020304" pitchFamily="18" charset="0"/>
                        <a:ea typeface="Times New Roman" panose="02020603050405020304"/>
                        <a:cs typeface="Times New Roman" panose="02020603050405020304" pitchFamily="18" charset="0"/>
                      </a:endParaRPr>
                    </a:p>
                  </a:txBody>
                  <a:tcPr marL="28287" marR="28287" marT="0" marB="0"/>
                </a:tc>
                <a:tc>
                  <a:txBody>
                    <a:bodyPr/>
                    <a:lstStyle/>
                    <a:p>
                      <a:pPr>
                        <a:lnSpc>
                          <a:spcPct val="150000"/>
                        </a:lnSpc>
                        <a:spcAft>
                          <a:spcPts val="0"/>
                        </a:spcAft>
                      </a:pPr>
                      <a:r>
                        <a:rPr lang="en-IN" sz="1800" dirty="0">
                          <a:effectLst/>
                          <a:latin typeface="Times New Roman" panose="02020603050405020304" pitchFamily="18" charset="0"/>
                          <a:cs typeface="Times New Roman" panose="02020603050405020304" pitchFamily="18" charset="0"/>
                        </a:rPr>
                        <a:t>Solar dryer prototype</a:t>
                      </a:r>
                      <a:endParaRPr lang="en-IN" sz="1800" dirty="0">
                        <a:effectLst/>
                        <a:latin typeface="Times New Roman" panose="02020603050405020304" pitchFamily="18" charset="0"/>
                        <a:ea typeface="Times New Roman" panose="02020603050405020304"/>
                        <a:cs typeface="Times New Roman" panose="02020603050405020304" pitchFamily="18" charset="0"/>
                      </a:endParaRPr>
                    </a:p>
                  </a:txBody>
                  <a:tcPr marL="28287" marR="28287" marT="0" marB="0"/>
                </a:tc>
                <a:tc>
                  <a:txBody>
                    <a:bodyPr/>
                    <a:lstStyle/>
                    <a:p>
                      <a:pPr>
                        <a:lnSpc>
                          <a:spcPct val="150000"/>
                        </a:lnSpc>
                        <a:spcAft>
                          <a:spcPts val="0"/>
                        </a:spcAft>
                      </a:pPr>
                      <a:r>
                        <a:rPr lang="en-IN" sz="1800">
                          <a:effectLst/>
                          <a:latin typeface="Times New Roman" panose="02020603050405020304" pitchFamily="18" charset="0"/>
                          <a:cs typeface="Times New Roman" panose="02020603050405020304" pitchFamily="18" charset="0"/>
                        </a:rPr>
                        <a:t>Solar dryer was sent to college for experimentation </a:t>
                      </a:r>
                      <a:endParaRPr lang="en-IN" sz="1800">
                        <a:effectLst/>
                        <a:latin typeface="Times New Roman" panose="02020603050405020304" pitchFamily="18" charset="0"/>
                        <a:ea typeface="Times New Roman" panose="02020603050405020304"/>
                        <a:cs typeface="Times New Roman" panose="02020603050405020304" pitchFamily="18" charset="0"/>
                      </a:endParaRPr>
                    </a:p>
                  </a:txBody>
                  <a:tcPr marL="28287" marR="28287" marT="0" marB="0"/>
                </a:tc>
                <a:extLst>
                  <a:ext uri="{0D108BD9-81ED-4DB2-BD59-A6C34878D82A}">
                    <a16:rowId xmlns:a16="http://schemas.microsoft.com/office/drawing/2014/main" val="10000"/>
                  </a:ext>
                </a:extLst>
              </a:tr>
              <a:tr h="1260104">
                <a:tc>
                  <a:txBody>
                    <a:bodyPr/>
                    <a:lstStyle/>
                    <a:p>
                      <a:pPr>
                        <a:lnSpc>
                          <a:spcPct val="150000"/>
                        </a:lnSpc>
                        <a:spcAft>
                          <a:spcPts val="0"/>
                        </a:spcAft>
                      </a:pPr>
                      <a:r>
                        <a:rPr lang="en-IN" sz="1800" dirty="0">
                          <a:effectLst/>
                          <a:latin typeface="Times New Roman" panose="02020603050405020304" pitchFamily="18" charset="0"/>
                          <a:cs typeface="Times New Roman" panose="02020603050405020304" pitchFamily="18" charset="0"/>
                        </a:rPr>
                        <a:t>10</a:t>
                      </a:r>
                      <a:r>
                        <a:rPr lang="en-IN" sz="1800" baseline="30000" dirty="0">
                          <a:effectLst/>
                          <a:latin typeface="Times New Roman" panose="02020603050405020304" pitchFamily="18" charset="0"/>
                          <a:cs typeface="Times New Roman" panose="02020603050405020304" pitchFamily="18" charset="0"/>
                        </a:rPr>
                        <a:t>th</a:t>
                      </a:r>
                      <a:r>
                        <a:rPr lang="en-IN" sz="1800" dirty="0">
                          <a:effectLst/>
                          <a:latin typeface="Times New Roman" panose="02020603050405020304" pitchFamily="18" charset="0"/>
                          <a:cs typeface="Times New Roman" panose="02020603050405020304" pitchFamily="18" charset="0"/>
                        </a:rPr>
                        <a:t> Nov-15</a:t>
                      </a:r>
                      <a:r>
                        <a:rPr lang="en-IN" sz="1800" baseline="30000" dirty="0">
                          <a:effectLst/>
                          <a:latin typeface="Times New Roman" panose="02020603050405020304" pitchFamily="18" charset="0"/>
                          <a:cs typeface="Times New Roman" panose="02020603050405020304" pitchFamily="18" charset="0"/>
                        </a:rPr>
                        <a:t>th</a:t>
                      </a:r>
                      <a:r>
                        <a:rPr lang="en-IN" sz="1800" dirty="0">
                          <a:effectLst/>
                          <a:latin typeface="Times New Roman" panose="02020603050405020304" pitchFamily="18" charset="0"/>
                          <a:cs typeface="Times New Roman" panose="02020603050405020304" pitchFamily="18" charset="0"/>
                        </a:rPr>
                        <a:t> Nov 2018</a:t>
                      </a:r>
                      <a:endParaRPr lang="en-IN" sz="1800" dirty="0">
                        <a:effectLst/>
                        <a:latin typeface="Times New Roman" panose="02020603050405020304" pitchFamily="18" charset="0"/>
                        <a:ea typeface="Times New Roman" panose="02020603050405020304"/>
                        <a:cs typeface="Times New Roman" panose="02020603050405020304" pitchFamily="18" charset="0"/>
                      </a:endParaRPr>
                    </a:p>
                  </a:txBody>
                  <a:tcPr marL="28287" marR="28287" marT="0" marB="0"/>
                </a:tc>
                <a:tc>
                  <a:txBody>
                    <a:bodyPr/>
                    <a:lstStyle/>
                    <a:p>
                      <a:pPr>
                        <a:lnSpc>
                          <a:spcPct val="150000"/>
                        </a:lnSpc>
                        <a:spcAft>
                          <a:spcPts val="0"/>
                        </a:spcAft>
                      </a:pPr>
                      <a:r>
                        <a:rPr lang="en-IN" sz="1800">
                          <a:effectLst/>
                          <a:latin typeface="Times New Roman" panose="02020603050405020304" pitchFamily="18" charset="0"/>
                          <a:cs typeface="Times New Roman" panose="02020603050405020304" pitchFamily="18" charset="0"/>
                        </a:rPr>
                        <a:t>Procurement of instruments</a:t>
                      </a:r>
                      <a:endParaRPr lang="en-IN" sz="1800">
                        <a:effectLst/>
                        <a:latin typeface="Times New Roman" panose="02020603050405020304" pitchFamily="18" charset="0"/>
                        <a:ea typeface="Times New Roman" panose="02020603050405020304"/>
                        <a:cs typeface="Times New Roman" panose="02020603050405020304" pitchFamily="18" charset="0"/>
                      </a:endParaRPr>
                    </a:p>
                  </a:txBody>
                  <a:tcPr marL="28287" marR="28287" marT="0" marB="0"/>
                </a:tc>
                <a:tc>
                  <a:txBody>
                    <a:bodyPr/>
                    <a:lstStyle/>
                    <a:p>
                      <a:pPr>
                        <a:lnSpc>
                          <a:spcPct val="150000"/>
                        </a:lnSpc>
                        <a:spcAft>
                          <a:spcPts val="0"/>
                        </a:spcAft>
                      </a:pPr>
                      <a:r>
                        <a:rPr lang="en-IN" sz="1800">
                          <a:effectLst/>
                          <a:latin typeface="Times New Roman" panose="02020603050405020304" pitchFamily="18" charset="0"/>
                          <a:cs typeface="Times New Roman" panose="02020603050405020304" pitchFamily="18" charset="0"/>
                        </a:rPr>
                        <a:t>Ordered Hygrometer, weighing balance, pyranometer and anemometer</a:t>
                      </a:r>
                      <a:endParaRPr lang="en-IN" sz="1800">
                        <a:effectLst/>
                        <a:latin typeface="Times New Roman" panose="02020603050405020304" pitchFamily="18" charset="0"/>
                        <a:ea typeface="Times New Roman" panose="02020603050405020304"/>
                        <a:cs typeface="Times New Roman" panose="02020603050405020304" pitchFamily="18" charset="0"/>
                      </a:endParaRPr>
                    </a:p>
                  </a:txBody>
                  <a:tcPr marL="28287" marR="28287" marT="0" marB="0"/>
                </a:tc>
                <a:extLst>
                  <a:ext uri="{0D108BD9-81ED-4DB2-BD59-A6C34878D82A}">
                    <a16:rowId xmlns:a16="http://schemas.microsoft.com/office/drawing/2014/main" val="10001"/>
                  </a:ext>
                </a:extLst>
              </a:tr>
              <a:tr h="822605">
                <a:tc>
                  <a:txBody>
                    <a:bodyPr/>
                    <a:lstStyle/>
                    <a:p>
                      <a:pPr>
                        <a:lnSpc>
                          <a:spcPct val="150000"/>
                        </a:lnSpc>
                        <a:spcAft>
                          <a:spcPts val="0"/>
                        </a:spcAft>
                      </a:pPr>
                      <a:r>
                        <a:rPr lang="en-IN" sz="1800">
                          <a:effectLst/>
                          <a:latin typeface="Times New Roman" panose="02020603050405020304" pitchFamily="18" charset="0"/>
                          <a:cs typeface="Times New Roman" panose="02020603050405020304" pitchFamily="18" charset="0"/>
                        </a:rPr>
                        <a:t>13</a:t>
                      </a:r>
                      <a:r>
                        <a:rPr lang="en-IN" sz="1800" baseline="30000">
                          <a:effectLst/>
                          <a:latin typeface="Times New Roman" panose="02020603050405020304" pitchFamily="18" charset="0"/>
                          <a:cs typeface="Times New Roman" panose="02020603050405020304" pitchFamily="18" charset="0"/>
                        </a:rPr>
                        <a:t>th</a:t>
                      </a:r>
                      <a:r>
                        <a:rPr lang="en-IN" sz="1800">
                          <a:effectLst/>
                          <a:latin typeface="Times New Roman" panose="02020603050405020304" pitchFamily="18" charset="0"/>
                          <a:cs typeface="Times New Roman" panose="02020603050405020304" pitchFamily="18" charset="0"/>
                        </a:rPr>
                        <a:t> Dec-16</a:t>
                      </a:r>
                      <a:r>
                        <a:rPr lang="en-IN" sz="1800" baseline="30000">
                          <a:effectLst/>
                          <a:latin typeface="Times New Roman" panose="02020603050405020304" pitchFamily="18" charset="0"/>
                          <a:cs typeface="Times New Roman" panose="02020603050405020304" pitchFamily="18" charset="0"/>
                        </a:rPr>
                        <a:t>th</a:t>
                      </a:r>
                      <a:r>
                        <a:rPr lang="en-IN" sz="1800">
                          <a:effectLst/>
                          <a:latin typeface="Times New Roman" panose="02020603050405020304" pitchFamily="18" charset="0"/>
                          <a:cs typeface="Times New Roman" panose="02020603050405020304" pitchFamily="18" charset="0"/>
                        </a:rPr>
                        <a:t> Dec 2018</a:t>
                      </a:r>
                      <a:endParaRPr lang="en-IN" sz="1800">
                        <a:effectLst/>
                        <a:latin typeface="Times New Roman" panose="02020603050405020304" pitchFamily="18" charset="0"/>
                        <a:ea typeface="Times New Roman" panose="02020603050405020304"/>
                        <a:cs typeface="Times New Roman" panose="02020603050405020304" pitchFamily="18" charset="0"/>
                      </a:endParaRPr>
                    </a:p>
                  </a:txBody>
                  <a:tcPr marL="28287" marR="28287" marT="0" marB="0"/>
                </a:tc>
                <a:tc>
                  <a:txBody>
                    <a:bodyPr/>
                    <a:lstStyle/>
                    <a:p>
                      <a:pPr>
                        <a:lnSpc>
                          <a:spcPct val="150000"/>
                        </a:lnSpc>
                        <a:spcAft>
                          <a:spcPts val="0"/>
                        </a:spcAft>
                      </a:pPr>
                      <a:r>
                        <a:rPr lang="en-IN" sz="1800">
                          <a:effectLst/>
                          <a:latin typeface="Times New Roman" panose="02020603050405020304" pitchFamily="18" charset="0"/>
                          <a:cs typeface="Times New Roman" panose="02020603050405020304" pitchFamily="18" charset="0"/>
                        </a:rPr>
                        <a:t>Report and Presentation</a:t>
                      </a:r>
                      <a:endParaRPr lang="en-IN" sz="1800">
                        <a:effectLst/>
                        <a:latin typeface="Times New Roman" panose="02020603050405020304" pitchFamily="18" charset="0"/>
                        <a:ea typeface="Times New Roman" panose="02020603050405020304"/>
                        <a:cs typeface="Times New Roman" panose="02020603050405020304" pitchFamily="18" charset="0"/>
                      </a:endParaRPr>
                    </a:p>
                  </a:txBody>
                  <a:tcPr marL="28287" marR="28287" marT="0" marB="0"/>
                </a:tc>
                <a:tc>
                  <a:txBody>
                    <a:bodyPr/>
                    <a:lstStyle/>
                    <a:p>
                      <a:pPr>
                        <a:lnSpc>
                          <a:spcPct val="150000"/>
                        </a:lnSpc>
                        <a:spcAft>
                          <a:spcPts val="0"/>
                        </a:spcAft>
                      </a:pPr>
                      <a:r>
                        <a:rPr lang="en-IN" sz="1800">
                          <a:effectLst/>
                          <a:latin typeface="Times New Roman" panose="02020603050405020304" pitchFamily="18" charset="0"/>
                          <a:cs typeface="Times New Roman" panose="02020603050405020304" pitchFamily="18" charset="0"/>
                        </a:rPr>
                        <a:t>Prepared a preliminary report</a:t>
                      </a:r>
                      <a:endParaRPr lang="en-IN" sz="1800">
                        <a:effectLst/>
                        <a:latin typeface="Times New Roman" panose="02020603050405020304" pitchFamily="18" charset="0"/>
                        <a:ea typeface="Times New Roman" panose="02020603050405020304"/>
                        <a:cs typeface="Times New Roman" panose="02020603050405020304" pitchFamily="18" charset="0"/>
                      </a:endParaRPr>
                    </a:p>
                  </a:txBody>
                  <a:tcPr marL="28287" marR="28287" marT="0" marB="0"/>
                </a:tc>
                <a:extLst>
                  <a:ext uri="{0D108BD9-81ED-4DB2-BD59-A6C34878D82A}">
                    <a16:rowId xmlns:a16="http://schemas.microsoft.com/office/drawing/2014/main" val="10002"/>
                  </a:ext>
                </a:extLst>
              </a:tr>
              <a:tr h="822605">
                <a:tc>
                  <a:txBody>
                    <a:bodyPr/>
                    <a:lstStyle/>
                    <a:p>
                      <a:pPr>
                        <a:lnSpc>
                          <a:spcPct val="150000"/>
                        </a:lnSpc>
                        <a:spcAft>
                          <a:spcPts val="0"/>
                        </a:spcAft>
                      </a:pPr>
                      <a:r>
                        <a:rPr lang="en-IN" sz="1800">
                          <a:effectLst/>
                          <a:latin typeface="Times New Roman" panose="02020603050405020304" pitchFamily="18" charset="0"/>
                          <a:cs typeface="Times New Roman" panose="02020603050405020304" pitchFamily="18" charset="0"/>
                        </a:rPr>
                        <a:t>4</a:t>
                      </a:r>
                      <a:r>
                        <a:rPr lang="en-IN" sz="1800" baseline="30000">
                          <a:effectLst/>
                          <a:latin typeface="Times New Roman" panose="02020603050405020304" pitchFamily="18" charset="0"/>
                          <a:cs typeface="Times New Roman" panose="02020603050405020304" pitchFamily="18" charset="0"/>
                        </a:rPr>
                        <a:t>th</a:t>
                      </a:r>
                      <a:r>
                        <a:rPr lang="en-IN" sz="1800">
                          <a:effectLst/>
                          <a:latin typeface="Times New Roman" panose="02020603050405020304" pitchFamily="18" charset="0"/>
                          <a:cs typeface="Times New Roman" panose="02020603050405020304" pitchFamily="18" charset="0"/>
                        </a:rPr>
                        <a:t> -5</a:t>
                      </a:r>
                      <a:r>
                        <a:rPr lang="en-IN" sz="1800" baseline="30000">
                          <a:effectLst/>
                          <a:latin typeface="Times New Roman" panose="02020603050405020304" pitchFamily="18" charset="0"/>
                          <a:cs typeface="Times New Roman" panose="02020603050405020304" pitchFamily="18" charset="0"/>
                        </a:rPr>
                        <a:t>th</a:t>
                      </a:r>
                      <a:r>
                        <a:rPr lang="en-IN" sz="1800">
                          <a:effectLst/>
                          <a:latin typeface="Times New Roman" panose="02020603050405020304" pitchFamily="18" charset="0"/>
                          <a:cs typeface="Times New Roman" panose="02020603050405020304" pitchFamily="18" charset="0"/>
                        </a:rPr>
                        <a:t> Jan 2019</a:t>
                      </a:r>
                      <a:endParaRPr lang="en-IN" sz="1800">
                        <a:effectLst/>
                        <a:latin typeface="Times New Roman" panose="02020603050405020304" pitchFamily="18" charset="0"/>
                        <a:ea typeface="Times New Roman" panose="02020603050405020304"/>
                        <a:cs typeface="Times New Roman" panose="02020603050405020304" pitchFamily="18" charset="0"/>
                      </a:endParaRPr>
                    </a:p>
                  </a:txBody>
                  <a:tcPr marL="28287" marR="28287" marT="0" marB="0"/>
                </a:tc>
                <a:tc>
                  <a:txBody>
                    <a:bodyPr/>
                    <a:lstStyle/>
                    <a:p>
                      <a:pPr>
                        <a:lnSpc>
                          <a:spcPct val="150000"/>
                        </a:lnSpc>
                        <a:spcAft>
                          <a:spcPts val="0"/>
                        </a:spcAft>
                      </a:pPr>
                      <a:r>
                        <a:rPr lang="en-IN" sz="1800">
                          <a:effectLst/>
                          <a:latin typeface="Times New Roman" panose="02020603050405020304" pitchFamily="18" charset="0"/>
                          <a:cs typeface="Times New Roman" panose="02020603050405020304" pitchFamily="18" charset="0"/>
                        </a:rPr>
                        <a:t>7</a:t>
                      </a:r>
                      <a:r>
                        <a:rPr lang="en-IN" sz="1800" baseline="30000">
                          <a:effectLst/>
                          <a:latin typeface="Times New Roman" panose="02020603050405020304" pitchFamily="18" charset="0"/>
                          <a:cs typeface="Times New Roman" panose="02020603050405020304" pitchFamily="18" charset="0"/>
                        </a:rPr>
                        <a:t>th</a:t>
                      </a:r>
                      <a:r>
                        <a:rPr lang="en-IN" sz="1800">
                          <a:effectLst/>
                          <a:latin typeface="Times New Roman" panose="02020603050405020304" pitchFamily="18" charset="0"/>
                          <a:cs typeface="Times New Roman" panose="02020603050405020304" pitchFamily="18" charset="0"/>
                        </a:rPr>
                        <a:t> Sem phase I</a:t>
                      </a:r>
                      <a:endParaRPr lang="en-IN" sz="1800">
                        <a:effectLst/>
                        <a:latin typeface="Times New Roman" panose="02020603050405020304" pitchFamily="18" charset="0"/>
                        <a:ea typeface="Times New Roman" panose="02020603050405020304"/>
                        <a:cs typeface="Times New Roman" panose="02020603050405020304" pitchFamily="18" charset="0"/>
                      </a:endParaRPr>
                    </a:p>
                  </a:txBody>
                  <a:tcPr marL="28287" marR="28287" marT="0" marB="0"/>
                </a:tc>
                <a:tc>
                  <a:txBody>
                    <a:bodyPr/>
                    <a:lstStyle/>
                    <a:p>
                      <a:pPr>
                        <a:lnSpc>
                          <a:spcPct val="150000"/>
                        </a:lnSpc>
                        <a:spcAft>
                          <a:spcPts val="0"/>
                        </a:spcAft>
                      </a:pPr>
                      <a:r>
                        <a:rPr lang="en-IN" sz="1800">
                          <a:effectLst/>
                          <a:latin typeface="Times New Roman" panose="02020603050405020304" pitchFamily="18" charset="0"/>
                          <a:cs typeface="Times New Roman" panose="02020603050405020304" pitchFamily="18" charset="0"/>
                        </a:rPr>
                        <a:t>Project phase 1 SEE presentation</a:t>
                      </a:r>
                      <a:endParaRPr lang="en-IN" sz="1800">
                        <a:effectLst/>
                        <a:latin typeface="Times New Roman" panose="02020603050405020304" pitchFamily="18" charset="0"/>
                        <a:ea typeface="Times New Roman" panose="02020603050405020304"/>
                        <a:cs typeface="Times New Roman" panose="02020603050405020304" pitchFamily="18" charset="0"/>
                      </a:endParaRPr>
                    </a:p>
                  </a:txBody>
                  <a:tcPr marL="28287" marR="28287" marT="0" marB="0"/>
                </a:tc>
                <a:extLst>
                  <a:ext uri="{0D108BD9-81ED-4DB2-BD59-A6C34878D82A}">
                    <a16:rowId xmlns:a16="http://schemas.microsoft.com/office/drawing/2014/main" val="10003"/>
                  </a:ext>
                </a:extLst>
              </a:tr>
              <a:tr h="822605">
                <a:tc>
                  <a:txBody>
                    <a:bodyPr/>
                    <a:lstStyle/>
                    <a:p>
                      <a:pPr>
                        <a:lnSpc>
                          <a:spcPct val="150000"/>
                        </a:lnSpc>
                        <a:spcAft>
                          <a:spcPts val="0"/>
                        </a:spcAft>
                      </a:pPr>
                      <a:r>
                        <a:rPr lang="en-IN" sz="1800" dirty="0">
                          <a:effectLst/>
                          <a:latin typeface="Times New Roman" panose="02020603050405020304" pitchFamily="18" charset="0"/>
                          <a:cs typeface="Times New Roman" panose="02020603050405020304" pitchFamily="18" charset="0"/>
                        </a:rPr>
                        <a:t>2</a:t>
                      </a:r>
                      <a:r>
                        <a:rPr lang="en-IN" sz="1800" baseline="30000" dirty="0">
                          <a:effectLst/>
                          <a:latin typeface="Times New Roman" panose="02020603050405020304" pitchFamily="18" charset="0"/>
                          <a:cs typeface="Times New Roman" panose="02020603050405020304" pitchFamily="18" charset="0"/>
                        </a:rPr>
                        <a:t>nd</a:t>
                      </a:r>
                      <a:r>
                        <a:rPr lang="en-IN" sz="1800" dirty="0">
                          <a:effectLst/>
                          <a:latin typeface="Times New Roman" panose="02020603050405020304" pitchFamily="18" charset="0"/>
                          <a:cs typeface="Times New Roman" panose="02020603050405020304" pitchFamily="18" charset="0"/>
                        </a:rPr>
                        <a:t> </a:t>
                      </a:r>
                      <a:r>
                        <a:rPr lang="en-IN" sz="1800" dirty="0" err="1">
                          <a:effectLst/>
                          <a:latin typeface="Times New Roman" panose="02020603050405020304" pitchFamily="18" charset="0"/>
                          <a:cs typeface="Times New Roman" panose="02020603050405020304" pitchFamily="18" charset="0"/>
                        </a:rPr>
                        <a:t>feb</a:t>
                      </a:r>
                      <a:r>
                        <a:rPr lang="en-IN" sz="1800" dirty="0">
                          <a:effectLst/>
                          <a:latin typeface="Times New Roman" panose="02020603050405020304" pitchFamily="18" charset="0"/>
                          <a:cs typeface="Times New Roman" panose="02020603050405020304" pitchFamily="18" charset="0"/>
                        </a:rPr>
                        <a:t> 2019</a:t>
                      </a:r>
                      <a:endParaRPr lang="en-IN" sz="1800" dirty="0">
                        <a:effectLst/>
                        <a:latin typeface="Times New Roman" panose="02020603050405020304" pitchFamily="18" charset="0"/>
                        <a:ea typeface="Times New Roman" panose="02020603050405020304"/>
                        <a:cs typeface="Times New Roman" panose="02020603050405020304" pitchFamily="18" charset="0"/>
                      </a:endParaRPr>
                    </a:p>
                  </a:txBody>
                  <a:tcPr marL="28287" marR="28287" marT="0" marB="0"/>
                </a:tc>
                <a:tc>
                  <a:txBody>
                    <a:bodyPr/>
                    <a:lstStyle/>
                    <a:p>
                      <a:pPr>
                        <a:lnSpc>
                          <a:spcPct val="150000"/>
                        </a:lnSpc>
                        <a:spcAft>
                          <a:spcPts val="0"/>
                        </a:spcAft>
                      </a:pPr>
                      <a:r>
                        <a:rPr lang="en-IN" sz="1800">
                          <a:effectLst/>
                          <a:latin typeface="Times New Roman" panose="02020603050405020304" pitchFamily="18" charset="0"/>
                          <a:cs typeface="Times New Roman" panose="02020603050405020304" pitchFamily="18" charset="0"/>
                        </a:rPr>
                        <a:t>Procurement of raw materials</a:t>
                      </a:r>
                      <a:endParaRPr lang="en-IN" sz="1800">
                        <a:effectLst/>
                        <a:latin typeface="Times New Roman" panose="02020603050405020304" pitchFamily="18" charset="0"/>
                        <a:ea typeface="Times New Roman" panose="02020603050405020304"/>
                        <a:cs typeface="Times New Roman" panose="02020603050405020304" pitchFamily="18" charset="0"/>
                      </a:endParaRPr>
                    </a:p>
                  </a:txBody>
                  <a:tcPr marL="28287" marR="28287" marT="0" marB="0"/>
                </a:tc>
                <a:tc>
                  <a:txBody>
                    <a:bodyPr/>
                    <a:lstStyle/>
                    <a:p>
                      <a:pPr>
                        <a:lnSpc>
                          <a:spcPct val="150000"/>
                        </a:lnSpc>
                        <a:spcAft>
                          <a:spcPts val="0"/>
                        </a:spcAft>
                      </a:pPr>
                      <a:r>
                        <a:rPr lang="en-IN" sz="1800">
                          <a:effectLst/>
                          <a:latin typeface="Times New Roman" panose="02020603050405020304" pitchFamily="18" charset="0"/>
                          <a:cs typeface="Times New Roman" panose="02020603050405020304" pitchFamily="18" charset="0"/>
                        </a:rPr>
                        <a:t>Purchased Leaves (Mint leaves) for experimentation</a:t>
                      </a:r>
                      <a:endParaRPr lang="en-IN" sz="1800">
                        <a:effectLst/>
                        <a:latin typeface="Times New Roman" panose="02020603050405020304" pitchFamily="18" charset="0"/>
                        <a:ea typeface="Times New Roman" panose="02020603050405020304"/>
                        <a:cs typeface="Times New Roman" panose="02020603050405020304" pitchFamily="18" charset="0"/>
                      </a:endParaRPr>
                    </a:p>
                  </a:txBody>
                  <a:tcPr marL="28287" marR="28287" marT="0" marB="0"/>
                </a:tc>
                <a:extLst>
                  <a:ext uri="{0D108BD9-81ED-4DB2-BD59-A6C34878D82A}">
                    <a16:rowId xmlns:a16="http://schemas.microsoft.com/office/drawing/2014/main" val="10004"/>
                  </a:ext>
                </a:extLst>
              </a:tr>
              <a:tr h="1697602">
                <a:tc>
                  <a:txBody>
                    <a:bodyPr/>
                    <a:lstStyle/>
                    <a:p>
                      <a:pPr>
                        <a:lnSpc>
                          <a:spcPct val="150000"/>
                        </a:lnSpc>
                        <a:spcAft>
                          <a:spcPts val="0"/>
                        </a:spcAft>
                      </a:pPr>
                      <a:r>
                        <a:rPr lang="en-IN" sz="1800" dirty="0">
                          <a:effectLst/>
                          <a:latin typeface="Times New Roman" panose="02020603050405020304" pitchFamily="18" charset="0"/>
                          <a:cs typeface="Times New Roman" panose="02020603050405020304" pitchFamily="18" charset="0"/>
                        </a:rPr>
                        <a:t>3</a:t>
                      </a:r>
                      <a:r>
                        <a:rPr lang="en-IN" sz="1800" baseline="30000" dirty="0">
                          <a:effectLst/>
                          <a:latin typeface="Times New Roman" panose="02020603050405020304" pitchFamily="18" charset="0"/>
                          <a:cs typeface="Times New Roman" panose="02020603050405020304" pitchFamily="18" charset="0"/>
                        </a:rPr>
                        <a:t> </a:t>
                      </a:r>
                      <a:r>
                        <a:rPr lang="en-IN" sz="1800" baseline="30000" dirty="0" err="1">
                          <a:effectLst/>
                          <a:latin typeface="Times New Roman" panose="02020603050405020304" pitchFamily="18" charset="0"/>
                          <a:cs typeface="Times New Roman" panose="02020603050405020304" pitchFamily="18" charset="0"/>
                        </a:rPr>
                        <a:t>rd</a:t>
                      </a:r>
                      <a:r>
                        <a:rPr lang="en-IN" sz="1800" dirty="0" err="1">
                          <a:effectLst/>
                          <a:latin typeface="Times New Roman" panose="02020603050405020304" pitchFamily="18" charset="0"/>
                          <a:cs typeface="Times New Roman" panose="02020603050405020304" pitchFamily="18" charset="0"/>
                        </a:rPr>
                        <a:t>feb</a:t>
                      </a:r>
                      <a:r>
                        <a:rPr lang="en-IN" sz="1800" dirty="0">
                          <a:effectLst/>
                          <a:latin typeface="Times New Roman" panose="02020603050405020304" pitchFamily="18" charset="0"/>
                          <a:cs typeface="Times New Roman" panose="02020603050405020304" pitchFamily="18" charset="0"/>
                        </a:rPr>
                        <a:t> 2019</a:t>
                      </a:r>
                      <a:endParaRPr lang="en-IN" sz="1800" dirty="0">
                        <a:effectLst/>
                        <a:latin typeface="Times New Roman" panose="02020603050405020304" pitchFamily="18" charset="0"/>
                        <a:ea typeface="Times New Roman" panose="02020603050405020304"/>
                        <a:cs typeface="Times New Roman" panose="02020603050405020304" pitchFamily="18" charset="0"/>
                      </a:endParaRPr>
                    </a:p>
                  </a:txBody>
                  <a:tcPr marL="28287" marR="28287" marT="0" marB="0"/>
                </a:tc>
                <a:tc>
                  <a:txBody>
                    <a:bodyPr/>
                    <a:lstStyle/>
                    <a:p>
                      <a:pPr>
                        <a:lnSpc>
                          <a:spcPct val="150000"/>
                        </a:lnSpc>
                        <a:spcAft>
                          <a:spcPts val="0"/>
                        </a:spcAft>
                      </a:pPr>
                      <a:r>
                        <a:rPr lang="en-IN" sz="1800" dirty="0">
                          <a:effectLst/>
                          <a:latin typeface="Times New Roman" panose="02020603050405020304" pitchFamily="18" charset="0"/>
                          <a:cs typeface="Times New Roman" panose="02020603050405020304" pitchFamily="18" charset="0"/>
                        </a:rPr>
                        <a:t>Start the experimentation with Mint Leaves</a:t>
                      </a:r>
                      <a:endParaRPr lang="en-IN" sz="1800" dirty="0">
                        <a:effectLst/>
                        <a:latin typeface="Times New Roman" panose="02020603050405020304" pitchFamily="18" charset="0"/>
                        <a:ea typeface="Times New Roman" panose="02020603050405020304"/>
                        <a:cs typeface="Times New Roman" panose="02020603050405020304" pitchFamily="18" charset="0"/>
                      </a:endParaRPr>
                    </a:p>
                  </a:txBody>
                  <a:tcPr marL="28287" marR="28287" marT="0" marB="0"/>
                </a:tc>
                <a:tc>
                  <a:txBody>
                    <a:bodyPr/>
                    <a:lstStyle/>
                    <a:p>
                      <a:pPr>
                        <a:lnSpc>
                          <a:spcPct val="150000"/>
                        </a:lnSpc>
                        <a:spcAft>
                          <a:spcPts val="0"/>
                        </a:spcAft>
                      </a:pPr>
                      <a:r>
                        <a:rPr lang="en-IN" sz="1800" dirty="0">
                          <a:effectLst/>
                          <a:latin typeface="Times New Roman" panose="02020603050405020304" pitchFamily="18" charset="0"/>
                          <a:cs typeface="Times New Roman" panose="02020603050405020304" pitchFamily="18" charset="0"/>
                        </a:rPr>
                        <a:t>Recording all the relevant Parameters </a:t>
                      </a:r>
                    </a:p>
                    <a:p>
                      <a:pPr>
                        <a:lnSpc>
                          <a:spcPct val="150000"/>
                        </a:lnSpc>
                        <a:spcAft>
                          <a:spcPts val="0"/>
                        </a:spcAft>
                      </a:pPr>
                      <a:r>
                        <a:rPr lang="en-IN" sz="1800" dirty="0">
                          <a:effectLst/>
                          <a:latin typeface="Times New Roman" panose="02020603050405020304" pitchFamily="18" charset="0"/>
                          <a:cs typeface="Times New Roman" panose="02020603050405020304" pitchFamily="18" charset="0"/>
                        </a:rPr>
                        <a:t>at every hour from 9:00AM-6:00PM</a:t>
                      </a:r>
                      <a:endParaRPr lang="en-IN" sz="1800" dirty="0">
                        <a:effectLst/>
                        <a:latin typeface="Times New Roman" panose="02020603050405020304" pitchFamily="18" charset="0"/>
                        <a:ea typeface="Times New Roman" panose="02020603050405020304"/>
                        <a:cs typeface="Times New Roman" panose="02020603050405020304" pitchFamily="18" charset="0"/>
                      </a:endParaRPr>
                    </a:p>
                  </a:txBody>
                  <a:tcPr marL="28287" marR="28287" marT="0" marB="0"/>
                </a:tc>
                <a:extLst>
                  <a:ext uri="{0D108BD9-81ED-4DB2-BD59-A6C34878D82A}">
                    <a16:rowId xmlns:a16="http://schemas.microsoft.com/office/drawing/2014/main" val="10005"/>
                  </a:ext>
                </a:extLst>
              </a:tr>
            </a:tbl>
          </a:graphicData>
        </a:graphic>
      </p:graphicFrame>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4207650428"/>
              </p:ext>
            </p:extLst>
          </p:nvPr>
        </p:nvGraphicFramePr>
        <p:xfrm>
          <a:off x="395536" y="106301"/>
          <a:ext cx="8558608" cy="6659387"/>
        </p:xfrm>
        <a:graphic>
          <a:graphicData uri="http://schemas.openxmlformats.org/drawingml/2006/table">
            <a:tbl>
              <a:tblPr firstRow="1" firstCol="1" bandRow="1">
                <a:tableStyleId>{5C22544A-7EE6-4342-B048-85BDC9FD1C3A}</a:tableStyleId>
              </a:tblPr>
              <a:tblGrid>
                <a:gridCol w="1549652">
                  <a:extLst>
                    <a:ext uri="{9D8B030D-6E8A-4147-A177-3AD203B41FA5}">
                      <a16:colId xmlns:a16="http://schemas.microsoft.com/office/drawing/2014/main" val="20000"/>
                    </a:ext>
                  </a:extLst>
                </a:gridCol>
                <a:gridCol w="3030193">
                  <a:extLst>
                    <a:ext uri="{9D8B030D-6E8A-4147-A177-3AD203B41FA5}">
                      <a16:colId xmlns:a16="http://schemas.microsoft.com/office/drawing/2014/main" val="20001"/>
                    </a:ext>
                  </a:extLst>
                </a:gridCol>
                <a:gridCol w="3978763">
                  <a:extLst>
                    <a:ext uri="{9D8B030D-6E8A-4147-A177-3AD203B41FA5}">
                      <a16:colId xmlns:a16="http://schemas.microsoft.com/office/drawing/2014/main" val="20002"/>
                    </a:ext>
                  </a:extLst>
                </a:gridCol>
              </a:tblGrid>
              <a:tr h="1557563">
                <a:tc>
                  <a:txBody>
                    <a:bodyPr/>
                    <a:lstStyle/>
                    <a:p>
                      <a:pPr>
                        <a:lnSpc>
                          <a:spcPct val="150000"/>
                        </a:lnSpc>
                        <a:spcAft>
                          <a:spcPts val="0"/>
                        </a:spcAft>
                      </a:pPr>
                      <a:r>
                        <a:rPr lang="en-IN" sz="1800" dirty="0">
                          <a:effectLst/>
                          <a:latin typeface="Times New Roman" panose="02020603050405020304" pitchFamily="18" charset="0"/>
                          <a:cs typeface="Times New Roman" panose="02020603050405020304" pitchFamily="18" charset="0"/>
                        </a:rPr>
                        <a:t>4</a:t>
                      </a:r>
                      <a:r>
                        <a:rPr lang="en-IN" sz="1800" baseline="30000" dirty="0">
                          <a:effectLst/>
                          <a:latin typeface="Times New Roman" panose="02020603050405020304" pitchFamily="18" charset="0"/>
                          <a:cs typeface="Times New Roman" panose="02020603050405020304" pitchFamily="18" charset="0"/>
                        </a:rPr>
                        <a:t>th</a:t>
                      </a:r>
                      <a:r>
                        <a:rPr lang="en-IN" sz="1800" dirty="0">
                          <a:effectLst/>
                          <a:latin typeface="Times New Roman" panose="02020603050405020304" pitchFamily="18" charset="0"/>
                          <a:cs typeface="Times New Roman" panose="02020603050405020304" pitchFamily="18" charset="0"/>
                        </a:rPr>
                        <a:t> Feb 2019</a:t>
                      </a:r>
                      <a:endParaRPr lang="en-IN" sz="1800" dirty="0">
                        <a:effectLst/>
                        <a:latin typeface="Times New Roman" panose="02020603050405020304" pitchFamily="18" charset="0"/>
                        <a:ea typeface="Times New Roman" panose="02020603050405020304"/>
                        <a:cs typeface="Times New Roman" panose="02020603050405020304" pitchFamily="18" charset="0"/>
                      </a:endParaRPr>
                    </a:p>
                  </a:txBody>
                  <a:tcPr marL="28287" marR="28287" marT="0" marB="0"/>
                </a:tc>
                <a:tc>
                  <a:txBody>
                    <a:bodyPr/>
                    <a:lstStyle/>
                    <a:p>
                      <a:pPr>
                        <a:lnSpc>
                          <a:spcPct val="150000"/>
                        </a:lnSpc>
                        <a:spcAft>
                          <a:spcPts val="0"/>
                        </a:spcAft>
                      </a:pPr>
                      <a:r>
                        <a:rPr lang="en-IN" sz="1800" dirty="0">
                          <a:effectLst/>
                          <a:latin typeface="Times New Roman" panose="02020603050405020304" pitchFamily="18" charset="0"/>
                          <a:cs typeface="Times New Roman" panose="02020603050405020304" pitchFamily="18" charset="0"/>
                        </a:rPr>
                        <a:t>Curve fitting </a:t>
                      </a:r>
                      <a:endParaRPr lang="en-IN" sz="1800" dirty="0">
                        <a:effectLst/>
                        <a:latin typeface="Times New Roman" panose="02020603050405020304" pitchFamily="18" charset="0"/>
                        <a:ea typeface="Times New Roman" panose="02020603050405020304"/>
                        <a:cs typeface="Times New Roman" panose="02020603050405020304" pitchFamily="18" charset="0"/>
                      </a:endParaRPr>
                    </a:p>
                  </a:txBody>
                  <a:tcPr marL="28287" marR="28287" marT="0" marB="0"/>
                </a:tc>
                <a:tc>
                  <a:txBody>
                    <a:bodyPr/>
                    <a:lstStyle/>
                    <a:p>
                      <a:pPr>
                        <a:lnSpc>
                          <a:spcPct val="150000"/>
                        </a:lnSpc>
                        <a:spcAft>
                          <a:spcPts val="0"/>
                        </a:spcAft>
                      </a:pPr>
                      <a:r>
                        <a:rPr lang="en-IN" sz="1800">
                          <a:effectLst/>
                          <a:latin typeface="Times New Roman" panose="02020603050405020304" pitchFamily="18" charset="0"/>
                          <a:cs typeface="Times New Roman" panose="02020603050405020304" pitchFamily="18" charset="0"/>
                        </a:rPr>
                        <a:t>With the help of all the recorded parameters curve fitting will be done using matlab and statistica software </a:t>
                      </a:r>
                      <a:endParaRPr lang="en-IN" sz="1800">
                        <a:effectLst/>
                        <a:latin typeface="Times New Roman" panose="02020603050405020304" pitchFamily="18" charset="0"/>
                        <a:ea typeface="Times New Roman" panose="02020603050405020304"/>
                        <a:cs typeface="Times New Roman" panose="02020603050405020304" pitchFamily="18" charset="0"/>
                      </a:endParaRPr>
                    </a:p>
                  </a:txBody>
                  <a:tcPr marL="28287" marR="28287" marT="0" marB="0"/>
                </a:tc>
                <a:extLst>
                  <a:ext uri="{0D108BD9-81ED-4DB2-BD59-A6C34878D82A}">
                    <a16:rowId xmlns:a16="http://schemas.microsoft.com/office/drawing/2014/main" val="10000"/>
                  </a:ext>
                </a:extLst>
              </a:tr>
              <a:tr h="386324">
                <a:tc>
                  <a:txBody>
                    <a:bodyPr/>
                    <a:lstStyle/>
                    <a:p>
                      <a:pPr>
                        <a:lnSpc>
                          <a:spcPct val="150000"/>
                        </a:lnSpc>
                        <a:spcAft>
                          <a:spcPts val="0"/>
                        </a:spcAft>
                      </a:pPr>
                      <a:r>
                        <a:rPr lang="en-IN" sz="1800">
                          <a:effectLst/>
                          <a:latin typeface="Times New Roman" panose="02020603050405020304" pitchFamily="18" charset="0"/>
                          <a:cs typeface="Times New Roman" panose="02020603050405020304" pitchFamily="18" charset="0"/>
                        </a:rPr>
                        <a:t>26</a:t>
                      </a:r>
                      <a:r>
                        <a:rPr lang="en-IN" sz="1800" baseline="30000">
                          <a:effectLst/>
                          <a:latin typeface="Times New Roman" panose="02020603050405020304" pitchFamily="18" charset="0"/>
                          <a:cs typeface="Times New Roman" panose="02020603050405020304" pitchFamily="18" charset="0"/>
                        </a:rPr>
                        <a:t>th</a:t>
                      </a:r>
                      <a:r>
                        <a:rPr lang="en-IN" sz="1800">
                          <a:effectLst/>
                          <a:latin typeface="Times New Roman" panose="02020603050405020304" pitchFamily="18" charset="0"/>
                          <a:cs typeface="Times New Roman" panose="02020603050405020304" pitchFamily="18" charset="0"/>
                        </a:rPr>
                        <a:t> Feb 2019</a:t>
                      </a:r>
                      <a:endParaRPr lang="en-IN" sz="1800">
                        <a:effectLst/>
                        <a:latin typeface="Times New Roman" panose="02020603050405020304" pitchFamily="18" charset="0"/>
                        <a:ea typeface="Times New Roman" panose="02020603050405020304"/>
                        <a:cs typeface="Times New Roman" panose="02020603050405020304" pitchFamily="18" charset="0"/>
                      </a:endParaRPr>
                    </a:p>
                  </a:txBody>
                  <a:tcPr marL="28287" marR="28287" marT="0" marB="0"/>
                </a:tc>
                <a:tc>
                  <a:txBody>
                    <a:bodyPr/>
                    <a:lstStyle/>
                    <a:p>
                      <a:pPr>
                        <a:lnSpc>
                          <a:spcPct val="150000"/>
                        </a:lnSpc>
                        <a:spcAft>
                          <a:spcPts val="0"/>
                        </a:spcAft>
                      </a:pPr>
                      <a:r>
                        <a:rPr lang="en-IN" sz="1800" dirty="0">
                          <a:effectLst/>
                          <a:latin typeface="Times New Roman" panose="02020603050405020304" pitchFamily="18" charset="0"/>
                          <a:cs typeface="Times New Roman" panose="02020603050405020304" pitchFamily="18" charset="0"/>
                        </a:rPr>
                        <a:t>8</a:t>
                      </a:r>
                      <a:r>
                        <a:rPr lang="en-IN" sz="1800" baseline="30000" dirty="0">
                          <a:effectLst/>
                          <a:latin typeface="Times New Roman" panose="02020603050405020304" pitchFamily="18" charset="0"/>
                          <a:cs typeface="Times New Roman" panose="02020603050405020304" pitchFamily="18" charset="0"/>
                        </a:rPr>
                        <a:t>th</a:t>
                      </a:r>
                      <a:r>
                        <a:rPr lang="en-IN" sz="1800" dirty="0">
                          <a:effectLst/>
                          <a:latin typeface="Times New Roman" panose="02020603050405020304" pitchFamily="18" charset="0"/>
                          <a:cs typeface="Times New Roman" panose="02020603050405020304" pitchFamily="18" charset="0"/>
                        </a:rPr>
                        <a:t> </a:t>
                      </a:r>
                      <a:r>
                        <a:rPr lang="en-IN" sz="1800" dirty="0" err="1">
                          <a:effectLst/>
                          <a:latin typeface="Times New Roman" panose="02020603050405020304" pitchFamily="18" charset="0"/>
                          <a:cs typeface="Times New Roman" panose="02020603050405020304" pitchFamily="18" charset="0"/>
                        </a:rPr>
                        <a:t>Sem</a:t>
                      </a:r>
                      <a:r>
                        <a:rPr lang="en-IN" sz="1800" dirty="0">
                          <a:effectLst/>
                          <a:latin typeface="Times New Roman" panose="02020603050405020304" pitchFamily="18" charset="0"/>
                          <a:cs typeface="Times New Roman" panose="02020603050405020304" pitchFamily="18" charset="0"/>
                        </a:rPr>
                        <a:t> Phase II</a:t>
                      </a:r>
                      <a:endParaRPr lang="en-IN" sz="1800" dirty="0">
                        <a:effectLst/>
                        <a:latin typeface="Times New Roman" panose="02020603050405020304" pitchFamily="18" charset="0"/>
                        <a:ea typeface="Times New Roman" panose="02020603050405020304"/>
                        <a:cs typeface="Times New Roman" panose="02020603050405020304" pitchFamily="18" charset="0"/>
                      </a:endParaRPr>
                    </a:p>
                  </a:txBody>
                  <a:tcPr marL="28287" marR="28287" marT="0" marB="0"/>
                </a:tc>
                <a:tc>
                  <a:txBody>
                    <a:bodyPr/>
                    <a:lstStyle/>
                    <a:p>
                      <a:pPr>
                        <a:lnSpc>
                          <a:spcPct val="150000"/>
                        </a:lnSpc>
                        <a:spcAft>
                          <a:spcPts val="0"/>
                        </a:spcAft>
                      </a:pPr>
                      <a:r>
                        <a:rPr lang="en-IN" sz="1800">
                          <a:effectLst/>
                          <a:latin typeface="Times New Roman" panose="02020603050405020304" pitchFamily="18" charset="0"/>
                          <a:cs typeface="Times New Roman" panose="02020603050405020304" pitchFamily="18" charset="0"/>
                        </a:rPr>
                        <a:t>Phase II of project </a:t>
                      </a:r>
                      <a:endParaRPr lang="en-IN" sz="1800">
                        <a:effectLst/>
                        <a:latin typeface="Times New Roman" panose="02020603050405020304" pitchFamily="18" charset="0"/>
                        <a:ea typeface="Times New Roman" panose="02020603050405020304"/>
                        <a:cs typeface="Times New Roman" panose="02020603050405020304" pitchFamily="18" charset="0"/>
                      </a:endParaRPr>
                    </a:p>
                  </a:txBody>
                  <a:tcPr marL="28287" marR="28287" marT="0" marB="0"/>
                </a:tc>
                <a:extLst>
                  <a:ext uri="{0D108BD9-81ED-4DB2-BD59-A6C34878D82A}">
                    <a16:rowId xmlns:a16="http://schemas.microsoft.com/office/drawing/2014/main" val="10001"/>
                  </a:ext>
                </a:extLst>
              </a:tr>
              <a:tr h="1986911">
                <a:tc>
                  <a:txBody>
                    <a:bodyPr/>
                    <a:lstStyle/>
                    <a:p>
                      <a:pPr>
                        <a:lnSpc>
                          <a:spcPct val="150000"/>
                        </a:lnSpc>
                        <a:spcAft>
                          <a:spcPts val="0"/>
                        </a:spcAft>
                      </a:pPr>
                      <a:r>
                        <a:rPr lang="en-IN" sz="1800">
                          <a:effectLst/>
                          <a:latin typeface="Times New Roman" panose="02020603050405020304" pitchFamily="18" charset="0"/>
                          <a:cs typeface="Times New Roman" panose="02020603050405020304" pitchFamily="18" charset="0"/>
                        </a:rPr>
                        <a:t>March 2019</a:t>
                      </a:r>
                      <a:endParaRPr lang="en-IN" sz="1800">
                        <a:effectLst/>
                        <a:latin typeface="Times New Roman" panose="02020603050405020304" pitchFamily="18" charset="0"/>
                        <a:ea typeface="Times New Roman" panose="02020603050405020304"/>
                        <a:cs typeface="Times New Roman" panose="02020603050405020304" pitchFamily="18" charset="0"/>
                      </a:endParaRPr>
                    </a:p>
                  </a:txBody>
                  <a:tcPr marL="28287" marR="28287" marT="0" marB="0"/>
                </a:tc>
                <a:tc>
                  <a:txBody>
                    <a:bodyPr/>
                    <a:lstStyle/>
                    <a:p>
                      <a:pPr>
                        <a:lnSpc>
                          <a:spcPct val="150000"/>
                        </a:lnSpc>
                        <a:spcAft>
                          <a:spcPts val="0"/>
                        </a:spcAft>
                      </a:pPr>
                      <a:r>
                        <a:rPr lang="en-IN" sz="1800" dirty="0">
                          <a:effectLst/>
                          <a:latin typeface="Times New Roman" panose="02020603050405020304" pitchFamily="18" charset="0"/>
                          <a:cs typeface="Times New Roman" panose="02020603050405020304" pitchFamily="18" charset="0"/>
                        </a:rPr>
                        <a:t>Procurement of raw materials&amp; Start the experimentation with curry leaves</a:t>
                      </a:r>
                      <a:endParaRPr lang="en-IN" sz="1800" dirty="0">
                        <a:effectLst/>
                        <a:latin typeface="Times New Roman" panose="02020603050405020304" pitchFamily="18" charset="0"/>
                        <a:ea typeface="Times New Roman" panose="02020603050405020304"/>
                        <a:cs typeface="Times New Roman" panose="02020603050405020304" pitchFamily="18" charset="0"/>
                      </a:endParaRPr>
                    </a:p>
                  </a:txBody>
                  <a:tcPr marL="28287" marR="28287" marT="0" marB="0"/>
                </a:tc>
                <a:tc>
                  <a:txBody>
                    <a:bodyPr/>
                    <a:lstStyle/>
                    <a:p>
                      <a:pPr>
                        <a:lnSpc>
                          <a:spcPct val="150000"/>
                        </a:lnSpc>
                        <a:spcAft>
                          <a:spcPts val="0"/>
                        </a:spcAft>
                      </a:pPr>
                      <a:r>
                        <a:rPr lang="en-IN" sz="1800" dirty="0">
                          <a:effectLst/>
                          <a:latin typeface="Times New Roman" panose="02020603050405020304" pitchFamily="18" charset="0"/>
                          <a:cs typeface="Times New Roman" panose="02020603050405020304" pitchFamily="18" charset="0"/>
                        </a:rPr>
                        <a:t>Purchasing Leaves (curry leaves) for experimentation &amp; Recording all the relevant Parameters and doing the curve fitting</a:t>
                      </a:r>
                    </a:p>
                    <a:p>
                      <a:pPr>
                        <a:lnSpc>
                          <a:spcPct val="150000"/>
                        </a:lnSpc>
                        <a:spcAft>
                          <a:spcPts val="0"/>
                        </a:spcAft>
                      </a:pPr>
                      <a:r>
                        <a:rPr lang="en-IN" sz="1800" dirty="0">
                          <a:effectLst/>
                          <a:latin typeface="Times New Roman" panose="02020603050405020304" pitchFamily="18" charset="0"/>
                          <a:cs typeface="Times New Roman" panose="02020603050405020304" pitchFamily="18" charset="0"/>
                        </a:rPr>
                        <a:t> </a:t>
                      </a:r>
                      <a:endParaRPr lang="en-IN" sz="1800" dirty="0">
                        <a:effectLst/>
                        <a:latin typeface="Times New Roman" panose="02020603050405020304" pitchFamily="18" charset="0"/>
                        <a:ea typeface="Times New Roman" panose="02020603050405020304"/>
                        <a:cs typeface="Times New Roman" panose="02020603050405020304" pitchFamily="18" charset="0"/>
                      </a:endParaRPr>
                    </a:p>
                  </a:txBody>
                  <a:tcPr marL="28287" marR="28287" marT="0" marB="0"/>
                </a:tc>
                <a:extLst>
                  <a:ext uri="{0D108BD9-81ED-4DB2-BD59-A6C34878D82A}">
                    <a16:rowId xmlns:a16="http://schemas.microsoft.com/office/drawing/2014/main" val="10002"/>
                  </a:ext>
                </a:extLst>
              </a:tr>
              <a:tr h="772648">
                <a:tc>
                  <a:txBody>
                    <a:bodyPr/>
                    <a:lstStyle/>
                    <a:p>
                      <a:pPr>
                        <a:lnSpc>
                          <a:spcPct val="150000"/>
                        </a:lnSpc>
                        <a:spcAft>
                          <a:spcPts val="0"/>
                        </a:spcAft>
                      </a:pPr>
                      <a:r>
                        <a:rPr lang="en-IN" sz="1800">
                          <a:effectLst/>
                          <a:latin typeface="Times New Roman" panose="02020603050405020304" pitchFamily="18" charset="0"/>
                          <a:cs typeface="Times New Roman" panose="02020603050405020304" pitchFamily="18" charset="0"/>
                        </a:rPr>
                        <a:t>April 2019</a:t>
                      </a:r>
                      <a:endParaRPr lang="en-IN" sz="1800">
                        <a:effectLst/>
                        <a:latin typeface="Times New Roman" panose="02020603050405020304" pitchFamily="18" charset="0"/>
                        <a:ea typeface="Times New Roman" panose="02020603050405020304"/>
                        <a:cs typeface="Times New Roman" panose="02020603050405020304" pitchFamily="18" charset="0"/>
                      </a:endParaRPr>
                    </a:p>
                  </a:txBody>
                  <a:tcPr marL="28287" marR="28287" marT="0" marB="0"/>
                </a:tc>
                <a:tc>
                  <a:txBody>
                    <a:bodyPr/>
                    <a:lstStyle/>
                    <a:p>
                      <a:pPr>
                        <a:lnSpc>
                          <a:spcPct val="150000"/>
                        </a:lnSpc>
                        <a:spcAft>
                          <a:spcPts val="0"/>
                        </a:spcAft>
                      </a:pPr>
                      <a:r>
                        <a:rPr lang="en-IN" sz="1800">
                          <a:effectLst/>
                          <a:latin typeface="Times New Roman" panose="02020603050405020304" pitchFamily="18" charset="0"/>
                          <a:cs typeface="Times New Roman" panose="02020603050405020304" pitchFamily="18" charset="0"/>
                        </a:rPr>
                        <a:t>Thesis writing</a:t>
                      </a:r>
                      <a:endParaRPr lang="en-IN" sz="1800">
                        <a:effectLst/>
                        <a:latin typeface="Times New Roman" panose="02020603050405020304" pitchFamily="18" charset="0"/>
                        <a:ea typeface="Times New Roman" panose="02020603050405020304"/>
                        <a:cs typeface="Times New Roman" panose="02020603050405020304" pitchFamily="18" charset="0"/>
                      </a:endParaRPr>
                    </a:p>
                  </a:txBody>
                  <a:tcPr marL="28287" marR="28287" marT="0" marB="0"/>
                </a:tc>
                <a:tc>
                  <a:txBody>
                    <a:bodyPr/>
                    <a:lstStyle/>
                    <a:p>
                      <a:pPr>
                        <a:lnSpc>
                          <a:spcPct val="150000"/>
                        </a:lnSpc>
                        <a:spcAft>
                          <a:spcPts val="0"/>
                        </a:spcAft>
                      </a:pPr>
                      <a:r>
                        <a:rPr lang="en-IN" sz="1800" dirty="0">
                          <a:effectLst/>
                          <a:latin typeface="Times New Roman" panose="02020603050405020304" pitchFamily="18" charset="0"/>
                          <a:cs typeface="Times New Roman" panose="02020603050405020304" pitchFamily="18" charset="0"/>
                        </a:rPr>
                        <a:t>Draft Research paper writing on drying of mint leaves</a:t>
                      </a:r>
                      <a:endParaRPr lang="en-IN" sz="1800" dirty="0">
                        <a:effectLst/>
                        <a:latin typeface="Times New Roman" panose="02020603050405020304" pitchFamily="18" charset="0"/>
                        <a:ea typeface="Times New Roman" panose="02020603050405020304"/>
                        <a:cs typeface="Times New Roman" panose="02020603050405020304" pitchFamily="18" charset="0"/>
                      </a:endParaRPr>
                    </a:p>
                  </a:txBody>
                  <a:tcPr marL="28287" marR="28287" marT="0" marB="0"/>
                </a:tc>
                <a:extLst>
                  <a:ext uri="{0D108BD9-81ED-4DB2-BD59-A6C34878D82A}">
                    <a16:rowId xmlns:a16="http://schemas.microsoft.com/office/drawing/2014/main" val="10003"/>
                  </a:ext>
                </a:extLst>
              </a:tr>
              <a:tr h="386324">
                <a:tc>
                  <a:txBody>
                    <a:bodyPr/>
                    <a:lstStyle/>
                    <a:p>
                      <a:pPr>
                        <a:lnSpc>
                          <a:spcPct val="150000"/>
                        </a:lnSpc>
                        <a:spcAft>
                          <a:spcPts val="0"/>
                        </a:spcAft>
                      </a:pPr>
                      <a:r>
                        <a:rPr lang="en-IN" sz="1800">
                          <a:effectLst/>
                          <a:latin typeface="Times New Roman" panose="02020603050405020304" pitchFamily="18" charset="0"/>
                          <a:cs typeface="Times New Roman" panose="02020603050405020304" pitchFamily="18" charset="0"/>
                        </a:rPr>
                        <a:t>24</a:t>
                      </a:r>
                      <a:r>
                        <a:rPr lang="en-IN" sz="1800" baseline="30000">
                          <a:effectLst/>
                          <a:latin typeface="Times New Roman" panose="02020603050405020304" pitchFamily="18" charset="0"/>
                          <a:cs typeface="Times New Roman" panose="02020603050405020304" pitchFamily="18" charset="0"/>
                        </a:rPr>
                        <a:t>th</a:t>
                      </a:r>
                      <a:r>
                        <a:rPr lang="en-IN" sz="1800">
                          <a:effectLst/>
                          <a:latin typeface="Times New Roman" panose="02020603050405020304" pitchFamily="18" charset="0"/>
                          <a:cs typeface="Times New Roman" panose="02020603050405020304" pitchFamily="18" charset="0"/>
                        </a:rPr>
                        <a:t> April 2019</a:t>
                      </a:r>
                      <a:endParaRPr lang="en-IN" sz="1800">
                        <a:effectLst/>
                        <a:latin typeface="Times New Roman" panose="02020603050405020304" pitchFamily="18" charset="0"/>
                        <a:ea typeface="Times New Roman" panose="02020603050405020304"/>
                        <a:cs typeface="Times New Roman" panose="02020603050405020304" pitchFamily="18" charset="0"/>
                      </a:endParaRPr>
                    </a:p>
                  </a:txBody>
                  <a:tcPr marL="28287" marR="28287" marT="0" marB="0"/>
                </a:tc>
                <a:tc>
                  <a:txBody>
                    <a:bodyPr/>
                    <a:lstStyle/>
                    <a:p>
                      <a:pPr>
                        <a:lnSpc>
                          <a:spcPct val="150000"/>
                        </a:lnSpc>
                        <a:spcAft>
                          <a:spcPts val="0"/>
                        </a:spcAft>
                      </a:pPr>
                      <a:r>
                        <a:rPr lang="en-IN" sz="1800">
                          <a:effectLst/>
                          <a:latin typeface="Times New Roman" panose="02020603050405020304" pitchFamily="18" charset="0"/>
                          <a:cs typeface="Times New Roman" panose="02020603050405020304" pitchFamily="18" charset="0"/>
                        </a:rPr>
                        <a:t>CIE PHASE II</a:t>
                      </a:r>
                      <a:endParaRPr lang="en-IN" sz="1800">
                        <a:effectLst/>
                        <a:latin typeface="Times New Roman" panose="02020603050405020304" pitchFamily="18" charset="0"/>
                        <a:ea typeface="Times New Roman" panose="02020603050405020304"/>
                        <a:cs typeface="Times New Roman" panose="02020603050405020304" pitchFamily="18" charset="0"/>
                      </a:endParaRPr>
                    </a:p>
                  </a:txBody>
                  <a:tcPr marL="28287" marR="28287" marT="0" marB="0"/>
                </a:tc>
                <a:tc>
                  <a:txBody>
                    <a:bodyPr/>
                    <a:lstStyle/>
                    <a:p>
                      <a:pPr>
                        <a:lnSpc>
                          <a:spcPct val="150000"/>
                        </a:lnSpc>
                        <a:spcAft>
                          <a:spcPts val="0"/>
                        </a:spcAft>
                      </a:pPr>
                      <a:r>
                        <a:rPr lang="en-IN" sz="1800" dirty="0">
                          <a:effectLst/>
                          <a:latin typeface="Times New Roman" panose="02020603050405020304" pitchFamily="18" charset="0"/>
                          <a:cs typeface="Times New Roman" panose="02020603050405020304" pitchFamily="18" charset="0"/>
                        </a:rPr>
                        <a:t>Phase II presentation</a:t>
                      </a:r>
                      <a:endParaRPr lang="en-IN" sz="1800" dirty="0">
                        <a:effectLst/>
                        <a:latin typeface="Times New Roman" panose="02020603050405020304" pitchFamily="18" charset="0"/>
                        <a:ea typeface="Times New Roman" panose="02020603050405020304"/>
                        <a:cs typeface="Times New Roman" panose="02020603050405020304" pitchFamily="18" charset="0"/>
                      </a:endParaRPr>
                    </a:p>
                  </a:txBody>
                  <a:tcPr marL="28287" marR="28287" marT="0" marB="0"/>
                </a:tc>
                <a:extLst>
                  <a:ext uri="{0D108BD9-81ED-4DB2-BD59-A6C34878D82A}">
                    <a16:rowId xmlns:a16="http://schemas.microsoft.com/office/drawing/2014/main" val="10004"/>
                  </a:ext>
                </a:extLst>
              </a:tr>
              <a:tr h="772648">
                <a:tc>
                  <a:txBody>
                    <a:bodyPr/>
                    <a:lstStyle/>
                    <a:p>
                      <a:pPr>
                        <a:lnSpc>
                          <a:spcPct val="150000"/>
                        </a:lnSpc>
                        <a:spcAft>
                          <a:spcPts val="0"/>
                        </a:spcAft>
                      </a:pPr>
                      <a:r>
                        <a:rPr lang="en-IN" sz="1800">
                          <a:effectLst/>
                          <a:latin typeface="Times New Roman" panose="02020603050405020304" pitchFamily="18" charset="0"/>
                          <a:cs typeface="Times New Roman" panose="02020603050405020304" pitchFamily="18" charset="0"/>
                        </a:rPr>
                        <a:t>27</a:t>
                      </a:r>
                      <a:r>
                        <a:rPr lang="en-IN" sz="1800" baseline="30000">
                          <a:effectLst/>
                          <a:latin typeface="Times New Roman" panose="02020603050405020304" pitchFamily="18" charset="0"/>
                          <a:cs typeface="Times New Roman" panose="02020603050405020304" pitchFamily="18" charset="0"/>
                        </a:rPr>
                        <a:t>th</a:t>
                      </a:r>
                      <a:r>
                        <a:rPr lang="en-IN" sz="1800">
                          <a:effectLst/>
                          <a:latin typeface="Times New Roman" panose="02020603050405020304" pitchFamily="18" charset="0"/>
                          <a:cs typeface="Times New Roman" panose="02020603050405020304" pitchFamily="18" charset="0"/>
                        </a:rPr>
                        <a:t> April</a:t>
                      </a:r>
                      <a:endParaRPr lang="en-IN" sz="1800">
                        <a:effectLst/>
                        <a:latin typeface="Times New Roman" panose="02020603050405020304" pitchFamily="18" charset="0"/>
                        <a:ea typeface="Times New Roman" panose="02020603050405020304"/>
                        <a:cs typeface="Times New Roman" panose="02020603050405020304" pitchFamily="18" charset="0"/>
                      </a:endParaRPr>
                    </a:p>
                  </a:txBody>
                  <a:tcPr marL="28287" marR="28287" marT="0" marB="0"/>
                </a:tc>
                <a:tc>
                  <a:txBody>
                    <a:bodyPr/>
                    <a:lstStyle/>
                    <a:p>
                      <a:pPr>
                        <a:lnSpc>
                          <a:spcPct val="150000"/>
                        </a:lnSpc>
                        <a:spcAft>
                          <a:spcPts val="0"/>
                        </a:spcAft>
                      </a:pPr>
                      <a:r>
                        <a:rPr lang="en-IN" sz="1800" dirty="0">
                          <a:effectLst/>
                          <a:latin typeface="Times New Roman" panose="02020603050405020304" pitchFamily="18" charset="0"/>
                          <a:cs typeface="Times New Roman" panose="02020603050405020304" pitchFamily="18" charset="0"/>
                        </a:rPr>
                        <a:t>Procurement of Spinach</a:t>
                      </a:r>
                      <a:r>
                        <a:rPr lang="en-IN" sz="1800" baseline="0" dirty="0">
                          <a:effectLst/>
                          <a:latin typeface="Times New Roman" panose="02020603050405020304" pitchFamily="18" charset="0"/>
                          <a:cs typeface="Times New Roman" panose="02020603050405020304" pitchFamily="18" charset="0"/>
                        </a:rPr>
                        <a:t> </a:t>
                      </a:r>
                      <a:r>
                        <a:rPr lang="en-IN" sz="1800" dirty="0">
                          <a:effectLst/>
                          <a:latin typeface="Times New Roman" panose="02020603050405020304" pitchFamily="18" charset="0"/>
                          <a:cs typeface="Times New Roman" panose="02020603050405020304" pitchFamily="18" charset="0"/>
                        </a:rPr>
                        <a:t>leaves</a:t>
                      </a:r>
                      <a:endParaRPr lang="en-IN" sz="1800" dirty="0">
                        <a:effectLst/>
                        <a:latin typeface="Times New Roman" panose="02020603050405020304" pitchFamily="18" charset="0"/>
                        <a:ea typeface="Times New Roman" panose="02020603050405020304"/>
                        <a:cs typeface="Times New Roman" panose="02020603050405020304" pitchFamily="18" charset="0"/>
                      </a:endParaRPr>
                    </a:p>
                  </a:txBody>
                  <a:tcPr marL="28287" marR="28287" marT="0" marB="0"/>
                </a:tc>
                <a:tc>
                  <a:txBody>
                    <a:bodyPr/>
                    <a:lstStyle/>
                    <a:p>
                      <a:pPr>
                        <a:lnSpc>
                          <a:spcPct val="150000"/>
                        </a:lnSpc>
                        <a:spcAft>
                          <a:spcPts val="0"/>
                        </a:spcAft>
                      </a:pPr>
                      <a:r>
                        <a:rPr lang="en-IN" sz="1800" dirty="0">
                          <a:effectLst/>
                          <a:latin typeface="Times New Roman" panose="02020603050405020304" pitchFamily="18" charset="0"/>
                          <a:cs typeface="Times New Roman" panose="02020603050405020304" pitchFamily="18" charset="0"/>
                        </a:rPr>
                        <a:t>Recording the relevant parameter and doing the curve </a:t>
                      </a:r>
                      <a:r>
                        <a:rPr lang="en-IN" sz="1800" dirty="0" err="1">
                          <a:effectLst/>
                          <a:latin typeface="Times New Roman" panose="02020603050405020304" pitchFamily="18" charset="0"/>
                          <a:cs typeface="Times New Roman" panose="02020603050405020304" pitchFamily="18" charset="0"/>
                        </a:rPr>
                        <a:t>fiting</a:t>
                      </a:r>
                      <a:endParaRPr lang="en-IN" sz="1800" dirty="0">
                        <a:effectLst/>
                        <a:latin typeface="Times New Roman" panose="02020603050405020304" pitchFamily="18" charset="0"/>
                        <a:ea typeface="Times New Roman" panose="02020603050405020304"/>
                        <a:cs typeface="Times New Roman" panose="02020603050405020304" pitchFamily="18" charset="0"/>
                      </a:endParaRPr>
                    </a:p>
                  </a:txBody>
                  <a:tcPr marL="28287" marR="28287" marT="0" marB="0"/>
                </a:tc>
                <a:extLst>
                  <a:ext uri="{0D108BD9-81ED-4DB2-BD59-A6C34878D82A}">
                    <a16:rowId xmlns:a16="http://schemas.microsoft.com/office/drawing/2014/main" val="10005"/>
                  </a:ext>
                </a:extLst>
              </a:tr>
              <a:tr h="772648">
                <a:tc>
                  <a:txBody>
                    <a:bodyPr/>
                    <a:lstStyle/>
                    <a:p>
                      <a:pPr>
                        <a:lnSpc>
                          <a:spcPct val="150000"/>
                        </a:lnSpc>
                        <a:spcAft>
                          <a:spcPts val="0"/>
                        </a:spcAft>
                      </a:pPr>
                      <a:r>
                        <a:rPr lang="en-IN" sz="1800" dirty="0">
                          <a:effectLst/>
                          <a:latin typeface="Times New Roman" panose="02020603050405020304" pitchFamily="18" charset="0"/>
                          <a:cs typeface="Times New Roman" panose="02020603050405020304" pitchFamily="18" charset="0"/>
                        </a:rPr>
                        <a:t>24</a:t>
                      </a:r>
                      <a:r>
                        <a:rPr lang="en-IN" sz="1800" baseline="30000" dirty="0">
                          <a:effectLst/>
                          <a:latin typeface="Times New Roman" panose="02020603050405020304" pitchFamily="18" charset="0"/>
                          <a:cs typeface="Times New Roman" panose="02020603050405020304" pitchFamily="18" charset="0"/>
                        </a:rPr>
                        <a:t>th</a:t>
                      </a:r>
                      <a:r>
                        <a:rPr lang="en-IN" sz="1800" baseline="0" dirty="0">
                          <a:effectLst/>
                          <a:latin typeface="Times New Roman" panose="02020603050405020304" pitchFamily="18" charset="0"/>
                          <a:cs typeface="Times New Roman" panose="02020603050405020304" pitchFamily="18" charset="0"/>
                        </a:rPr>
                        <a:t> May</a:t>
                      </a:r>
                      <a:r>
                        <a:rPr lang="en-IN" sz="1800" dirty="0">
                          <a:effectLst/>
                          <a:latin typeface="Times New Roman" panose="02020603050405020304" pitchFamily="18" charset="0"/>
                          <a:cs typeface="Times New Roman" panose="02020603050405020304" pitchFamily="18" charset="0"/>
                        </a:rPr>
                        <a:t> 2019</a:t>
                      </a:r>
                      <a:endParaRPr lang="en-IN" sz="1800" dirty="0">
                        <a:effectLst/>
                        <a:latin typeface="Times New Roman" panose="02020603050405020304" pitchFamily="18" charset="0"/>
                        <a:ea typeface="Times New Roman" panose="02020603050405020304"/>
                        <a:cs typeface="Times New Roman" panose="02020603050405020304" pitchFamily="18" charset="0"/>
                      </a:endParaRPr>
                    </a:p>
                  </a:txBody>
                  <a:tcPr marL="28287" marR="28287" marT="0" marB="0"/>
                </a:tc>
                <a:tc>
                  <a:txBody>
                    <a:bodyPr/>
                    <a:lstStyle/>
                    <a:p>
                      <a:pPr>
                        <a:lnSpc>
                          <a:spcPct val="150000"/>
                        </a:lnSpc>
                        <a:spcAft>
                          <a:spcPts val="0"/>
                        </a:spcAft>
                      </a:pPr>
                      <a:r>
                        <a:rPr lang="en-IN" sz="1800" dirty="0">
                          <a:effectLst/>
                          <a:latin typeface="Times New Roman" panose="02020603050405020304" pitchFamily="18" charset="0"/>
                          <a:ea typeface="+mn-ea"/>
                          <a:cs typeface="Times New Roman" panose="02020603050405020304" pitchFamily="18" charset="0"/>
                        </a:rPr>
                        <a:t>SEE</a:t>
                      </a:r>
                      <a:r>
                        <a:rPr lang="en-IN" sz="1800" baseline="0" dirty="0">
                          <a:effectLst/>
                          <a:latin typeface="Times New Roman" panose="02020603050405020304" pitchFamily="18" charset="0"/>
                          <a:ea typeface="+mn-ea"/>
                          <a:cs typeface="Times New Roman" panose="02020603050405020304" pitchFamily="18" charset="0"/>
                        </a:rPr>
                        <a:t> Final </a:t>
                      </a:r>
                      <a:endParaRPr lang="en-IN" sz="1800" dirty="0">
                        <a:effectLst/>
                        <a:latin typeface="Times New Roman" panose="02020603050405020304" pitchFamily="18" charset="0"/>
                        <a:ea typeface="Times New Roman" panose="02020603050405020304"/>
                        <a:cs typeface="Times New Roman" panose="02020603050405020304" pitchFamily="18" charset="0"/>
                      </a:endParaRPr>
                    </a:p>
                  </a:txBody>
                  <a:tcPr marL="28287" marR="28287" marT="0" marB="0"/>
                </a:tc>
                <a:tc>
                  <a:txBody>
                    <a:bodyPr/>
                    <a:lstStyle/>
                    <a:p>
                      <a:pPr>
                        <a:lnSpc>
                          <a:spcPct val="150000"/>
                        </a:lnSpc>
                        <a:spcAft>
                          <a:spcPts val="0"/>
                        </a:spcAft>
                      </a:pPr>
                      <a:r>
                        <a:rPr lang="en-IN" sz="1800" dirty="0">
                          <a:effectLst/>
                          <a:latin typeface="Times New Roman" panose="02020603050405020304" pitchFamily="18" charset="0"/>
                          <a:cs typeface="Times New Roman" panose="02020603050405020304" pitchFamily="18" charset="0"/>
                        </a:rPr>
                        <a:t>Research paper publishing on drying of Mint</a:t>
                      </a:r>
                      <a:r>
                        <a:rPr lang="en-IN" sz="1800" baseline="0" dirty="0">
                          <a:effectLst/>
                          <a:latin typeface="Times New Roman" panose="02020603050405020304" pitchFamily="18" charset="0"/>
                          <a:cs typeface="Times New Roman" panose="02020603050405020304" pitchFamily="18" charset="0"/>
                        </a:rPr>
                        <a:t> </a:t>
                      </a:r>
                      <a:r>
                        <a:rPr lang="en-IN" sz="1800" dirty="0">
                          <a:effectLst/>
                          <a:latin typeface="Times New Roman" panose="02020603050405020304" pitchFamily="18" charset="0"/>
                          <a:cs typeface="Times New Roman" panose="02020603050405020304" pitchFamily="18" charset="0"/>
                        </a:rPr>
                        <a:t>leaves</a:t>
                      </a:r>
                      <a:endParaRPr lang="en-IN" sz="1800" dirty="0">
                        <a:effectLst/>
                        <a:latin typeface="Times New Roman" panose="02020603050405020304" pitchFamily="18" charset="0"/>
                        <a:ea typeface="Times New Roman" panose="02020603050405020304"/>
                        <a:cs typeface="Times New Roman" panose="02020603050405020304" pitchFamily="18" charset="0"/>
                      </a:endParaRPr>
                    </a:p>
                  </a:txBody>
                  <a:tcPr marL="28287" marR="28287" marT="0" marB="0"/>
                </a:tc>
                <a:extLst>
                  <a:ext uri="{0D108BD9-81ED-4DB2-BD59-A6C34878D82A}">
                    <a16:rowId xmlns:a16="http://schemas.microsoft.com/office/drawing/2014/main" val="10006"/>
                  </a:ext>
                </a:extLst>
              </a:tr>
            </a:tbl>
          </a:graphicData>
        </a:graphic>
      </p:graphicFrame>
      <p:sp>
        <p:nvSpPr>
          <p:cNvPr id="4" name="Slide Number Placeholder 3"/>
          <p:cNvSpPr>
            <a:spLocks noGrp="1"/>
          </p:cNvSpPr>
          <p:nvPr>
            <p:ph type="sldNum" sz="quarter" idx="12"/>
          </p:nvPr>
        </p:nvSpPr>
        <p:spPr/>
        <p:txBody>
          <a:bodyPr/>
          <a:lstStyle/>
          <a:p>
            <a:fld id="{D3757EA9-4275-4111-ADD3-061D6FD466D7}" type="slidenum">
              <a:rPr lang="en-IN" smtClean="0"/>
              <a:t>33</a:t>
            </a:fld>
            <a:endParaRPr lang="en-IN"/>
          </a:p>
        </p:txBody>
      </p:sp>
    </p:spTree>
    <p:extLst>
      <p:ext uri="{BB962C8B-B14F-4D97-AF65-F5344CB8AC3E}">
        <p14:creationId xmlns:p14="http://schemas.microsoft.com/office/powerpoint/2010/main" val="23081763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427288"/>
            <a:ext cx="8229600" cy="1143000"/>
          </a:xfrm>
        </p:spPr>
        <p:txBody>
          <a:bodyPr/>
          <a:lstStyle/>
          <a:p>
            <a:r>
              <a:rPr lang="en-IN" altLang="en-US">
                <a:latin typeface="Times New Roman" panose="02020603050405020304" pitchFamily="18" charset="0"/>
                <a:cs typeface="Times New Roman" panose="02020603050405020304" pitchFamily="18" charset="0"/>
              </a:rPr>
              <a:t>Thank You</a:t>
            </a:r>
          </a:p>
        </p:txBody>
      </p:sp>
      <p:sp>
        <p:nvSpPr>
          <p:cNvPr id="4" name="Slide Number Placeholder 3"/>
          <p:cNvSpPr>
            <a:spLocks noGrp="1"/>
          </p:cNvSpPr>
          <p:nvPr>
            <p:ph type="sldNum" sz="quarter" idx="12"/>
          </p:nvPr>
        </p:nvSpPr>
        <p:spPr/>
        <p:txBody>
          <a:bodyPr/>
          <a:lstStyle/>
          <a:p>
            <a:fld id="{D3757EA9-4275-4111-ADD3-061D6FD466D7}" type="slidenum">
              <a:rPr lang="en-IN" smtClean="0"/>
              <a:t>34</a:t>
            </a:fld>
            <a:endParaRPr lang="en-IN"/>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95536" y="404664"/>
            <a:ext cx="8208912" cy="2585323"/>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1.1 Solar Drying</a:t>
            </a:r>
          </a:p>
          <a:p>
            <a:pPr algn="just"/>
            <a:r>
              <a:rPr lang="en-IN" dirty="0">
                <a:latin typeface="Times New Roman" panose="02020603050405020304" pitchFamily="18" charset="0"/>
                <a:cs typeface="Times New Roman" panose="02020603050405020304" pitchFamily="18" charset="0"/>
              </a:rPr>
              <a:t>Utilisation of solar energy in drying leads to fast rate of drying and exposure of products against rain, dust, storm, birds, rodents, insects and pests are avoided.</a:t>
            </a:r>
          </a:p>
          <a:p>
            <a:pPr algn="just"/>
            <a:endParaRPr lang="en-IN" dirty="0">
              <a:latin typeface="Times New Roman" panose="02020603050405020304" pitchFamily="18" charset="0"/>
              <a:cs typeface="Times New Roman" panose="02020603050405020304" pitchFamily="18" charset="0"/>
            </a:endParaRPr>
          </a:p>
          <a:p>
            <a:pPr algn="just"/>
            <a:r>
              <a:rPr lang="en-IN" dirty="0">
                <a:latin typeface="Times New Roman" panose="02020603050405020304" pitchFamily="18" charset="0"/>
                <a:cs typeface="Times New Roman" panose="02020603050405020304" pitchFamily="18" charset="0"/>
              </a:rPr>
              <a:t>1.2 Necessity of Drying</a:t>
            </a:r>
          </a:p>
          <a:p>
            <a:pPr algn="just"/>
            <a:r>
              <a:rPr lang="en-IN" dirty="0">
                <a:latin typeface="Times New Roman" panose="02020603050405020304" pitchFamily="18" charset="0"/>
                <a:cs typeface="Times New Roman" panose="02020603050405020304" pitchFamily="18" charset="0"/>
              </a:rPr>
              <a:t>Drying of food products is aimed at longer storage periods, lower packaging requirements and shipping weights, avoids degradation of products and can also be used as skin care products.</a:t>
            </a:r>
          </a:p>
          <a:p>
            <a:endParaRPr lang="en-IN" dirty="0">
              <a:latin typeface="Times New Roman" panose="02020603050405020304" pitchFamily="18" charset="0"/>
              <a:cs typeface="Times New Roman" panose="02020603050405020304" pitchFamily="18" charset="0"/>
            </a:endParaRPr>
          </a:p>
        </p:txBody>
      </p:sp>
      <p:sp>
        <p:nvSpPr>
          <p:cNvPr id="9" name="TextBox 8"/>
          <p:cNvSpPr txBox="1"/>
          <p:nvPr/>
        </p:nvSpPr>
        <p:spPr>
          <a:xfrm>
            <a:off x="611560" y="5589240"/>
            <a:ext cx="7719352" cy="923330"/>
          </a:xfrm>
          <a:prstGeom prst="rect">
            <a:avLst/>
          </a:prstGeom>
          <a:noFill/>
        </p:spPr>
        <p:txBody>
          <a:bodyPr wrap="square" rtlCol="0">
            <a:spAutoFit/>
          </a:bodyPr>
          <a:lstStyle/>
          <a:p>
            <a:pPr algn="ctr"/>
            <a:r>
              <a:rPr lang="en-IN"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Fig 4. Fresh Mint Leaves, Dried Mint Leaves at end of 4 hours of Solar Drying, Dried Mint Leaves at end of Drying.</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
        <p:nvSpPr>
          <p:cNvPr id="2" name="Slide Number Placeholder 1"/>
          <p:cNvSpPr>
            <a:spLocks noGrp="1"/>
          </p:cNvSpPr>
          <p:nvPr>
            <p:ph type="sldNum" sz="quarter" idx="12"/>
          </p:nvPr>
        </p:nvSpPr>
        <p:spPr/>
        <p:txBody>
          <a:bodyPr/>
          <a:lstStyle/>
          <a:p>
            <a:fld id="{D3757EA9-4275-4111-ADD3-061D6FD466D7}" type="slidenum">
              <a:rPr lang="en-IN" smtClean="0"/>
              <a:t>4</a:t>
            </a:fld>
            <a:endParaRPr lang="en-IN"/>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71600" y="3224839"/>
            <a:ext cx="2371923" cy="23119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32472" y="3224839"/>
            <a:ext cx="2398440" cy="23119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19872" y="3224839"/>
            <a:ext cx="2368584" cy="23086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39552" y="332656"/>
            <a:ext cx="4608512" cy="677108"/>
          </a:xfrm>
          <a:prstGeom prst="rect">
            <a:avLst/>
          </a:prstGeom>
          <a:noFill/>
        </p:spPr>
        <p:txBody>
          <a:bodyPr wrap="square" rtlCol="0">
            <a:spAutoFit/>
          </a:bodyPr>
          <a:lstStyle/>
          <a:p>
            <a:r>
              <a:rPr lang="en-IN" sz="2000" dirty="0">
                <a:latin typeface="Times New Roman" panose="02020603050405020304" pitchFamily="18" charset="0"/>
                <a:cs typeface="Times New Roman" panose="02020603050405020304" pitchFamily="18" charset="0"/>
              </a:rPr>
              <a:t>1.3 Drying kinetics</a:t>
            </a:r>
          </a:p>
          <a:p>
            <a:endParaRPr lang="en-IN" dirty="0"/>
          </a:p>
        </p:txBody>
      </p:sp>
      <p:sp>
        <p:nvSpPr>
          <p:cNvPr id="5" name="TextBox 4"/>
          <p:cNvSpPr txBox="1"/>
          <p:nvPr/>
        </p:nvSpPr>
        <p:spPr>
          <a:xfrm>
            <a:off x="539552" y="764704"/>
            <a:ext cx="8280920" cy="369332"/>
          </a:xfrm>
          <a:prstGeom prst="rect">
            <a:avLst/>
          </a:prstGeom>
          <a:noFill/>
        </p:spPr>
        <p:txBody>
          <a:bodyPr wrap="square" rtlCol="0">
            <a:spAutoFit/>
          </a:bodyPr>
          <a:lstStyle/>
          <a:p>
            <a:r>
              <a:rPr lang="en-IN" i="1" dirty="0">
                <a:latin typeface="Times New Roman" panose="02020603050405020304" pitchFamily="18" charset="0"/>
                <a:cs typeface="Times New Roman" panose="02020603050405020304" pitchFamily="18" charset="0"/>
              </a:rPr>
              <a:t>1.3.1 Mechanism of Drying.</a:t>
            </a:r>
            <a:endParaRPr lang="en-IN" dirty="0">
              <a:latin typeface="Times New Roman" panose="02020603050405020304" pitchFamily="18" charset="0"/>
              <a:cs typeface="Times New Roman" panose="02020603050405020304" pitchFamily="18" charset="0"/>
            </a:endParaRPr>
          </a:p>
        </p:txBody>
      </p:sp>
      <p:sp>
        <p:nvSpPr>
          <p:cNvPr id="6" name="TextBox 5"/>
          <p:cNvSpPr txBox="1"/>
          <p:nvPr/>
        </p:nvSpPr>
        <p:spPr>
          <a:xfrm>
            <a:off x="5580111" y="5013176"/>
            <a:ext cx="3055243" cy="1200329"/>
          </a:xfrm>
          <a:prstGeom prst="rect">
            <a:avLst/>
          </a:prstGeom>
          <a:noFill/>
        </p:spPr>
        <p:txBody>
          <a:bodyPr wrap="square" rtlCol="0">
            <a:spAutoFit/>
          </a:bodyPr>
          <a:lstStyle/>
          <a:p>
            <a:pPr algn="ctr"/>
            <a:endParaRPr lang="en-IN" dirty="0"/>
          </a:p>
          <a:p>
            <a:pPr algn="ctr"/>
            <a:endParaRPr lang="en-IN" dirty="0"/>
          </a:p>
          <a:p>
            <a:pPr algn="ctr"/>
            <a:endParaRPr lang="en-IN" dirty="0"/>
          </a:p>
          <a:p>
            <a:pPr algn="ctr"/>
            <a:endParaRPr lang="en-IN" dirty="0"/>
          </a:p>
        </p:txBody>
      </p:sp>
      <p:sp>
        <p:nvSpPr>
          <p:cNvPr id="2" name="Slide Number Placeholder 1"/>
          <p:cNvSpPr>
            <a:spLocks noGrp="1"/>
          </p:cNvSpPr>
          <p:nvPr>
            <p:ph type="sldNum" sz="quarter" idx="12"/>
          </p:nvPr>
        </p:nvSpPr>
        <p:spPr/>
        <p:txBody>
          <a:bodyPr/>
          <a:lstStyle/>
          <a:p>
            <a:r>
              <a:rPr lang="en-US" dirty="0"/>
              <a:t>5</a:t>
            </a:r>
            <a:endParaRPr lang="en-IN" dirty="0"/>
          </a:p>
        </p:txBody>
      </p:sp>
      <p:pic>
        <p:nvPicPr>
          <p:cNvPr id="410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5862" y="4826225"/>
            <a:ext cx="2124075" cy="1333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1"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40775" y="4826225"/>
            <a:ext cx="2076450" cy="1333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4" name="Picture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1530" y="3754401"/>
            <a:ext cx="4451584" cy="26359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TextBox 10"/>
          <p:cNvSpPr txBox="1"/>
          <p:nvPr/>
        </p:nvSpPr>
        <p:spPr>
          <a:xfrm>
            <a:off x="4572000" y="3817356"/>
            <a:ext cx="4248472" cy="1200329"/>
          </a:xfrm>
          <a:prstGeom prst="rect">
            <a:avLst/>
          </a:prstGeom>
          <a:noFill/>
        </p:spPr>
        <p:txBody>
          <a:bodyPr wrap="square" rtlCol="0">
            <a:spAutoFit/>
          </a:bodyPr>
          <a:lstStyle/>
          <a:p>
            <a:pPr marL="285750" indent="-285750" algn="just">
              <a:buFont typeface="Arial" panose="020B0604020202020204" pitchFamily="34" charset="0"/>
              <a:buChar char="•"/>
            </a:pPr>
            <a:r>
              <a:rPr lang="en-IN" dirty="0">
                <a:latin typeface="Times New Roman" pitchFamily="18" charset="0"/>
                <a:cs typeface="Times New Roman" pitchFamily="18" charset="0"/>
              </a:rPr>
              <a:t>Ln(MR) = ln(8/π</a:t>
            </a:r>
            <a:r>
              <a:rPr lang="en-IN" b="1" baseline="30000" dirty="0">
                <a:latin typeface="Times New Roman" pitchFamily="18" charset="0"/>
                <a:cs typeface="Times New Roman" pitchFamily="18" charset="0"/>
              </a:rPr>
              <a:t>2</a:t>
            </a:r>
            <a:r>
              <a:rPr lang="en-IN" dirty="0">
                <a:latin typeface="Times New Roman" pitchFamily="18" charset="0"/>
                <a:cs typeface="Times New Roman" pitchFamily="18" charset="0"/>
              </a:rPr>
              <a:t>) – (π</a:t>
            </a:r>
            <a:r>
              <a:rPr lang="en-IN" dirty="0" err="1">
                <a:latin typeface="Times New Roman" pitchFamily="18" charset="0"/>
                <a:cs typeface="Times New Roman" pitchFamily="18" charset="0"/>
              </a:rPr>
              <a:t>D</a:t>
            </a:r>
            <a:r>
              <a:rPr lang="en-IN" baseline="-25000" dirty="0" err="1">
                <a:latin typeface="Times New Roman" pitchFamily="18" charset="0"/>
                <a:cs typeface="Times New Roman" pitchFamily="18" charset="0"/>
              </a:rPr>
              <a:t>eff</a:t>
            </a:r>
            <a:r>
              <a:rPr lang="en-IN" dirty="0">
                <a:latin typeface="Times New Roman" pitchFamily="18" charset="0"/>
                <a:cs typeface="Times New Roman" pitchFamily="18" charset="0"/>
              </a:rPr>
              <a:t>/4L</a:t>
            </a:r>
            <a:r>
              <a:rPr lang="en-IN" baseline="30000" dirty="0">
                <a:latin typeface="Times New Roman" pitchFamily="18" charset="0"/>
                <a:cs typeface="Times New Roman" pitchFamily="18" charset="0"/>
              </a:rPr>
              <a:t>2</a:t>
            </a:r>
            <a:r>
              <a:rPr lang="en-IN" dirty="0">
                <a:latin typeface="Times New Roman" pitchFamily="18" charset="0"/>
                <a:cs typeface="Times New Roman" pitchFamily="18" charset="0"/>
              </a:rPr>
              <a:t>)t  (1) [7],  Where </a:t>
            </a:r>
            <a:r>
              <a:rPr lang="en-IN" dirty="0" err="1">
                <a:latin typeface="Times New Roman" pitchFamily="18" charset="0"/>
                <a:cs typeface="Times New Roman" pitchFamily="18" charset="0"/>
              </a:rPr>
              <a:t>D</a:t>
            </a:r>
            <a:r>
              <a:rPr lang="en-IN" baseline="-25000" dirty="0" err="1">
                <a:latin typeface="Times New Roman" pitchFamily="18" charset="0"/>
                <a:cs typeface="Times New Roman" pitchFamily="18" charset="0"/>
              </a:rPr>
              <a:t>eff</a:t>
            </a:r>
            <a:r>
              <a:rPr lang="en-IN" dirty="0">
                <a:latin typeface="Times New Roman" pitchFamily="18" charset="0"/>
                <a:cs typeface="Times New Roman" pitchFamily="18" charset="0"/>
              </a:rPr>
              <a:t> is the effective diffusivity coefficient.</a:t>
            </a:r>
          </a:p>
          <a:p>
            <a:pPr marL="285750" indent="-285750">
              <a:buFont typeface="Arial" panose="020B0604020202020204" pitchFamily="34" charset="0"/>
              <a:buChar char="•"/>
            </a:pPr>
            <a:endParaRPr lang="en-IN" dirty="0"/>
          </a:p>
        </p:txBody>
      </p:sp>
      <p:sp>
        <p:nvSpPr>
          <p:cNvPr id="19" name="TextBox 18"/>
          <p:cNvSpPr txBox="1"/>
          <p:nvPr/>
        </p:nvSpPr>
        <p:spPr>
          <a:xfrm>
            <a:off x="683568" y="6453336"/>
            <a:ext cx="4248472" cy="369332"/>
          </a:xfrm>
          <a:prstGeom prst="rect">
            <a:avLst/>
          </a:prstGeom>
          <a:noFill/>
        </p:spPr>
        <p:txBody>
          <a:bodyPr wrap="square" rtlCol="0">
            <a:spAutoFit/>
          </a:bodyPr>
          <a:lstStyle/>
          <a:p>
            <a:pPr algn="ctr"/>
            <a:r>
              <a:rPr lang="en-IN" dirty="0">
                <a:latin typeface="Times New Roman" pitchFamily="18" charset="0"/>
                <a:cs typeface="Times New Roman" pitchFamily="18" charset="0"/>
              </a:rPr>
              <a:t>Fig 6. Effective Moisture Diffusivity</a:t>
            </a:r>
          </a:p>
        </p:txBody>
      </p:sp>
      <p:pic>
        <p:nvPicPr>
          <p:cNvPr id="12" name="Picture 11"/>
          <p:cNvPicPr/>
          <p:nvPr/>
        </p:nvPicPr>
        <p:blipFill>
          <a:blip r:embed="rId6"/>
          <a:stretch>
            <a:fillRect/>
          </a:stretch>
        </p:blipFill>
        <p:spPr>
          <a:xfrm>
            <a:off x="130627" y="1201011"/>
            <a:ext cx="4549385" cy="2083973"/>
          </a:xfrm>
          <a:prstGeom prst="rect">
            <a:avLst/>
          </a:prstGeom>
        </p:spPr>
      </p:pic>
      <p:sp>
        <p:nvSpPr>
          <p:cNvPr id="3" name="TextBox 2"/>
          <p:cNvSpPr txBox="1"/>
          <p:nvPr/>
        </p:nvSpPr>
        <p:spPr>
          <a:xfrm>
            <a:off x="341530" y="3284984"/>
            <a:ext cx="4806534" cy="369332"/>
          </a:xfrm>
          <a:prstGeom prst="rect">
            <a:avLst/>
          </a:prstGeom>
          <a:noFill/>
        </p:spPr>
        <p:txBody>
          <a:bodyPr wrap="square" rtlCol="0">
            <a:spAutoFit/>
          </a:bodyPr>
          <a:lstStyle/>
          <a:p>
            <a:pPr algn="ctr"/>
            <a:r>
              <a:rPr lang="en-IN" dirty="0">
                <a:latin typeface="Times New Roman" pitchFamily="18" charset="0"/>
                <a:cs typeface="Times New Roman" pitchFamily="18" charset="0"/>
              </a:rPr>
              <a:t>Fig 5. Drying mechanism[4]</a:t>
            </a:r>
          </a:p>
        </p:txBody>
      </p:sp>
      <p:sp>
        <p:nvSpPr>
          <p:cNvPr id="8" name="TextBox 7"/>
          <p:cNvSpPr txBox="1"/>
          <p:nvPr/>
        </p:nvSpPr>
        <p:spPr>
          <a:xfrm>
            <a:off x="4572000" y="978987"/>
            <a:ext cx="4063354" cy="1477328"/>
          </a:xfrm>
          <a:prstGeom prst="rect">
            <a:avLst/>
          </a:prstGeom>
          <a:noFill/>
        </p:spPr>
        <p:txBody>
          <a:bodyPr wrap="square" rtlCol="0">
            <a:spAutoFit/>
          </a:bodyPr>
          <a:lstStyle/>
          <a:p>
            <a:pPr marL="285750" indent="-285750" algn="just">
              <a:buFont typeface="Arial" panose="020B0604020202020204" pitchFamily="34" charset="0"/>
              <a:buChar char="•"/>
            </a:pPr>
            <a:r>
              <a:rPr lang="en-IN" dirty="0">
                <a:latin typeface="Times New Roman" pitchFamily="18" charset="0"/>
                <a:cs typeface="Times New Roman" pitchFamily="18" charset="0"/>
              </a:rPr>
              <a:t>Energy Transfer can take place through convection, conduction, Radiation or external heating.</a:t>
            </a:r>
          </a:p>
          <a:p>
            <a:pPr marL="285750" indent="-285750" algn="just">
              <a:buFont typeface="Arial" panose="020B0604020202020204" pitchFamily="34" charset="0"/>
              <a:buChar char="•"/>
            </a:pPr>
            <a:r>
              <a:rPr lang="en-IN" dirty="0">
                <a:latin typeface="Times New Roman" pitchFamily="18" charset="0"/>
                <a:cs typeface="Times New Roman" pitchFamily="18" charset="0"/>
              </a:rPr>
              <a:t>Moisture removal takes place by Diffusion and convection.</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3813" y="387079"/>
            <a:ext cx="8292603" cy="368300"/>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1.4 Classification of solar dryers</a:t>
            </a:r>
            <a:endParaRPr lang="en-IN" dirty="0"/>
          </a:p>
        </p:txBody>
      </p:sp>
      <p:sp>
        <p:nvSpPr>
          <p:cNvPr id="8" name="TextBox 7"/>
          <p:cNvSpPr txBox="1"/>
          <p:nvPr/>
        </p:nvSpPr>
        <p:spPr>
          <a:xfrm>
            <a:off x="1547664" y="5733256"/>
            <a:ext cx="6048672" cy="923330"/>
          </a:xfrm>
          <a:prstGeom prst="rect">
            <a:avLst/>
          </a:prstGeom>
          <a:noFill/>
        </p:spPr>
        <p:txBody>
          <a:bodyPr wrap="square" rtlCol="0">
            <a:spAutoFit/>
          </a:bodyPr>
          <a:lstStyle/>
          <a:p>
            <a:pPr algn="ctr"/>
            <a:endParaRPr lang="en-US" dirty="0">
              <a:latin typeface="Times New Roman" panose="02020603050405020304" pitchFamily="18" charset="0"/>
              <a:cs typeface="Times New Roman" panose="02020603050405020304" pitchFamily="18" charset="0"/>
            </a:endParaRPr>
          </a:p>
          <a:p>
            <a:pPr algn="ctr"/>
            <a:r>
              <a:rPr lang="en-US" dirty="0">
                <a:latin typeface="Times New Roman" panose="02020603050405020304" pitchFamily="18" charset="0"/>
                <a:cs typeface="Times New Roman" panose="02020603050405020304" pitchFamily="18" charset="0"/>
              </a:rPr>
              <a:t>Fig 7. Classification of Solar Dryers</a:t>
            </a:r>
          </a:p>
          <a:p>
            <a:endParaRPr lang="en-IN" dirty="0"/>
          </a:p>
        </p:txBody>
      </p:sp>
      <p:sp>
        <p:nvSpPr>
          <p:cNvPr id="2" name="Slide Number Placeholder 1"/>
          <p:cNvSpPr>
            <a:spLocks noGrp="1"/>
          </p:cNvSpPr>
          <p:nvPr>
            <p:ph type="sldNum" sz="quarter" idx="12"/>
          </p:nvPr>
        </p:nvSpPr>
        <p:spPr/>
        <p:txBody>
          <a:bodyPr/>
          <a:lstStyle/>
          <a:p>
            <a:fld id="{D3757EA9-4275-4111-ADD3-061D6FD466D7}" type="slidenum">
              <a:rPr lang="en-IN" smtClean="0"/>
              <a:t>6</a:t>
            </a:fld>
            <a:endParaRPr lang="en-IN"/>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13" y="1009650"/>
            <a:ext cx="9096375" cy="4838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67545" y="476672"/>
            <a:ext cx="7632847" cy="369332"/>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1.5 Open Sun and Solar Drying</a:t>
            </a:r>
            <a:endParaRPr lang="en-IN" dirty="0"/>
          </a:p>
        </p:txBody>
      </p:sp>
      <p:sp>
        <p:nvSpPr>
          <p:cNvPr id="7" name="TextBox 6"/>
          <p:cNvSpPr txBox="1"/>
          <p:nvPr/>
        </p:nvSpPr>
        <p:spPr>
          <a:xfrm>
            <a:off x="683568" y="5301208"/>
            <a:ext cx="4032448" cy="923330"/>
          </a:xfrm>
          <a:prstGeom prst="rect">
            <a:avLst/>
          </a:prstGeom>
          <a:noFill/>
        </p:spPr>
        <p:txBody>
          <a:bodyPr wrap="square" rtlCol="0">
            <a:spAutoFit/>
          </a:bodyPr>
          <a:lstStyle/>
          <a:p>
            <a:endParaRPr lang="en-IN" dirty="0">
              <a:solidFill>
                <a:srgbClr val="000000"/>
              </a:solidFill>
              <a:latin typeface="Times New Roman" panose="02020603050405020304" pitchFamily="18" charset="0"/>
              <a:ea typeface="Calibri" panose="020F0502020204030204" pitchFamily="34" charset="0"/>
              <a:cs typeface="Times New Roman" panose="02020603050405020304" pitchFamily="18" charset="0"/>
            </a:endParaRPr>
          </a:p>
          <a:p>
            <a:r>
              <a:rPr lang="en-IN"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Fig 8. Open Sun Drying </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
        <p:nvSpPr>
          <p:cNvPr id="9" name="TextBox 8"/>
          <p:cNvSpPr txBox="1"/>
          <p:nvPr/>
        </p:nvSpPr>
        <p:spPr>
          <a:xfrm>
            <a:off x="5650602" y="5444718"/>
            <a:ext cx="3456384" cy="923330"/>
          </a:xfrm>
          <a:prstGeom prst="rect">
            <a:avLst/>
          </a:prstGeom>
          <a:noFill/>
        </p:spPr>
        <p:txBody>
          <a:bodyPr wrap="square" rtlCol="0">
            <a:spAutoFit/>
          </a:bodyPr>
          <a:lstStyle/>
          <a:p>
            <a:r>
              <a:rPr lang="en-IN"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Fig 9. Solar Drying </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
        <p:nvSpPr>
          <p:cNvPr id="2" name="Slide Number Placeholder 1"/>
          <p:cNvSpPr>
            <a:spLocks noGrp="1"/>
          </p:cNvSpPr>
          <p:nvPr>
            <p:ph type="sldNum" sz="quarter" idx="12"/>
          </p:nvPr>
        </p:nvSpPr>
        <p:spPr/>
        <p:txBody>
          <a:bodyPr/>
          <a:lstStyle/>
          <a:p>
            <a:fld id="{D3757EA9-4275-4111-ADD3-061D6FD466D7}" type="slidenum">
              <a:rPr lang="en-IN" smtClean="0"/>
              <a:t>7</a:t>
            </a:fld>
            <a:endParaRPr lang="en-IN"/>
          </a:p>
        </p:txBody>
      </p:sp>
      <p:pic>
        <p:nvPicPr>
          <p:cNvPr id="307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67545" y="1124744"/>
            <a:ext cx="4068452" cy="40324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46789" y="3573248"/>
            <a:ext cx="2448272" cy="20133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6"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571097" y="1038460"/>
            <a:ext cx="2999656" cy="25202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 name="7-Point Star 18"/>
          <p:cNvSpPr/>
          <p:nvPr/>
        </p:nvSpPr>
        <p:spPr>
          <a:xfrm>
            <a:off x="4732482" y="710242"/>
            <a:ext cx="720080" cy="792088"/>
          </a:xfrm>
          <a:prstGeom prst="star7">
            <a:avLst/>
          </a:prstGeom>
          <a:solidFill>
            <a:srgbClr val="FFC0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C000"/>
              </a:solidFill>
            </a:endParaRPr>
          </a:p>
        </p:txBody>
      </p:sp>
      <p:cxnSp>
        <p:nvCxnSpPr>
          <p:cNvPr id="28" name="Straight Arrow Connector 27"/>
          <p:cNvCxnSpPr>
            <a:stCxn id="19" idx="2"/>
          </p:cNvCxnSpPr>
          <p:nvPr/>
        </p:nvCxnSpPr>
        <p:spPr>
          <a:xfrm>
            <a:off x="5252754" y="1502334"/>
            <a:ext cx="991896" cy="864092"/>
          </a:xfrm>
          <a:prstGeom prst="straightConnector1">
            <a:avLst/>
          </a:prstGeom>
          <a:ln w="38100">
            <a:solidFill>
              <a:srgbClr val="FFFF00"/>
            </a:solidFill>
            <a:tailEnd type="arrow"/>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stCxn id="19" idx="3"/>
          </p:cNvCxnSpPr>
          <p:nvPr/>
        </p:nvCxnSpPr>
        <p:spPr>
          <a:xfrm flipH="1">
            <a:off x="4012402" y="1502334"/>
            <a:ext cx="919888" cy="864092"/>
          </a:xfrm>
          <a:prstGeom prst="straightConnector1">
            <a:avLst/>
          </a:prstGeom>
          <a:ln w="38100">
            <a:solidFill>
              <a:srgbClr val="FFFF00"/>
            </a:solidFill>
            <a:tailEnd type="arrow"/>
          </a:ln>
        </p:spPr>
        <p:style>
          <a:lnRef idx="1">
            <a:schemeClr val="accent1"/>
          </a:lnRef>
          <a:fillRef idx="0">
            <a:schemeClr val="accent1"/>
          </a:fillRef>
          <a:effectRef idx="0">
            <a:schemeClr val="accent1"/>
          </a:effectRef>
          <a:fontRef idx="minor">
            <a:schemeClr val="tx1"/>
          </a:fontRef>
        </p:style>
      </p:cxnSp>
      <p:sp>
        <p:nvSpPr>
          <p:cNvPr id="3077" name="Freeform 3076"/>
          <p:cNvSpPr/>
          <p:nvPr/>
        </p:nvSpPr>
        <p:spPr>
          <a:xfrm>
            <a:off x="5092522" y="2818197"/>
            <a:ext cx="681977" cy="1728751"/>
          </a:xfrm>
          <a:custGeom>
            <a:avLst/>
            <a:gdLst>
              <a:gd name="connsiteX0" fmla="*/ 681977 w 681977"/>
              <a:gd name="connsiteY0" fmla="*/ 1728751 h 1728751"/>
              <a:gd name="connsiteX1" fmla="*/ 5571 w 681977"/>
              <a:gd name="connsiteY1" fmla="*/ 363414 h 1728751"/>
              <a:gd name="connsiteX2" fmla="*/ 356300 w 681977"/>
              <a:gd name="connsiteY2" fmla="*/ 50263 h 1728751"/>
              <a:gd name="connsiteX3" fmla="*/ 281144 w 681977"/>
              <a:gd name="connsiteY3" fmla="*/ 159 h 1728751"/>
              <a:gd name="connsiteX4" fmla="*/ 393878 w 681977"/>
              <a:gd name="connsiteY4" fmla="*/ 37737 h 1728751"/>
              <a:gd name="connsiteX5" fmla="*/ 331248 w 681977"/>
              <a:gd name="connsiteY5" fmla="*/ 125419 h 1728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1977" h="1728751">
                <a:moveTo>
                  <a:pt x="681977" y="1728751"/>
                </a:moveTo>
                <a:cubicBezTo>
                  <a:pt x="370913" y="1185956"/>
                  <a:pt x="59850" y="643162"/>
                  <a:pt x="5571" y="363414"/>
                </a:cubicBezTo>
                <a:cubicBezTo>
                  <a:pt x="-48709" y="83666"/>
                  <a:pt x="310371" y="110806"/>
                  <a:pt x="356300" y="50263"/>
                </a:cubicBezTo>
                <a:cubicBezTo>
                  <a:pt x="402229" y="-10280"/>
                  <a:pt x="274881" y="2247"/>
                  <a:pt x="281144" y="159"/>
                </a:cubicBezTo>
                <a:cubicBezTo>
                  <a:pt x="287407" y="-1929"/>
                  <a:pt x="385527" y="16860"/>
                  <a:pt x="393878" y="37737"/>
                </a:cubicBezTo>
                <a:cubicBezTo>
                  <a:pt x="402229" y="58614"/>
                  <a:pt x="366738" y="92016"/>
                  <a:pt x="331248" y="125419"/>
                </a:cubicBezTo>
              </a:path>
            </a:pathLst>
          </a:cu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D3757EA9-4275-4111-ADD3-061D6FD466D7}" type="slidenum">
              <a:rPr lang="en-IN" smtClean="0"/>
              <a:t>8</a:t>
            </a:fld>
            <a:endParaRPr lang="en-IN"/>
          </a:p>
        </p:txBody>
      </p:sp>
      <p:pic>
        <p:nvPicPr>
          <p:cNvPr id="5" name="Picture 4" descr="1 - Copy"/>
          <p:cNvPicPr>
            <a:picLocks noChangeAspect="1"/>
          </p:cNvPicPr>
          <p:nvPr/>
        </p:nvPicPr>
        <p:blipFill>
          <a:blip r:embed="rId2"/>
          <a:stretch>
            <a:fillRect/>
          </a:stretch>
        </p:blipFill>
        <p:spPr>
          <a:xfrm>
            <a:off x="412750" y="1085655"/>
            <a:ext cx="2515870" cy="2515870"/>
          </a:xfrm>
          <a:prstGeom prst="rect">
            <a:avLst/>
          </a:prstGeom>
        </p:spPr>
      </p:pic>
      <p:pic>
        <p:nvPicPr>
          <p:cNvPr id="6" name="Picture 5" descr="2 - Copy"/>
          <p:cNvPicPr>
            <a:picLocks noChangeAspect="1"/>
          </p:cNvPicPr>
          <p:nvPr/>
        </p:nvPicPr>
        <p:blipFill>
          <a:blip r:embed="rId3"/>
          <a:stretch>
            <a:fillRect/>
          </a:stretch>
        </p:blipFill>
        <p:spPr>
          <a:xfrm>
            <a:off x="3343910" y="1102995"/>
            <a:ext cx="2481580" cy="2481580"/>
          </a:xfrm>
          <a:prstGeom prst="rect">
            <a:avLst/>
          </a:prstGeom>
        </p:spPr>
      </p:pic>
      <p:pic>
        <p:nvPicPr>
          <p:cNvPr id="7" name="Picture 6" descr="3 - Copy"/>
          <p:cNvPicPr>
            <a:picLocks noChangeAspect="1"/>
          </p:cNvPicPr>
          <p:nvPr/>
        </p:nvPicPr>
        <p:blipFill>
          <a:blip r:embed="rId4"/>
          <a:stretch>
            <a:fillRect/>
          </a:stretch>
        </p:blipFill>
        <p:spPr>
          <a:xfrm>
            <a:off x="412750" y="3816350"/>
            <a:ext cx="2513330" cy="2513330"/>
          </a:xfrm>
          <a:prstGeom prst="rect">
            <a:avLst/>
          </a:prstGeom>
        </p:spPr>
      </p:pic>
      <p:pic>
        <p:nvPicPr>
          <p:cNvPr id="8" name="Picture 7" descr="4"/>
          <p:cNvPicPr>
            <a:picLocks noChangeAspect="1"/>
          </p:cNvPicPr>
          <p:nvPr/>
        </p:nvPicPr>
        <p:blipFill>
          <a:blip r:embed="rId5"/>
          <a:stretch>
            <a:fillRect/>
          </a:stretch>
        </p:blipFill>
        <p:spPr>
          <a:xfrm>
            <a:off x="3343910" y="3866515"/>
            <a:ext cx="2482215" cy="2482215"/>
          </a:xfrm>
          <a:prstGeom prst="rect">
            <a:avLst/>
          </a:prstGeom>
        </p:spPr>
      </p:pic>
      <p:pic>
        <p:nvPicPr>
          <p:cNvPr id="9" name="Picture 8" descr="5"/>
          <p:cNvPicPr>
            <a:picLocks noChangeAspect="1"/>
          </p:cNvPicPr>
          <p:nvPr/>
        </p:nvPicPr>
        <p:blipFill>
          <a:blip r:embed="rId6"/>
          <a:stretch>
            <a:fillRect/>
          </a:stretch>
        </p:blipFill>
        <p:spPr>
          <a:xfrm>
            <a:off x="6176645" y="1102995"/>
            <a:ext cx="2522855" cy="2522855"/>
          </a:xfrm>
          <a:prstGeom prst="rect">
            <a:avLst/>
          </a:prstGeom>
        </p:spPr>
      </p:pic>
      <p:pic>
        <p:nvPicPr>
          <p:cNvPr id="10" name="Picture 9" descr="8"/>
          <p:cNvPicPr>
            <a:picLocks noChangeAspect="1"/>
          </p:cNvPicPr>
          <p:nvPr/>
        </p:nvPicPr>
        <p:blipFill>
          <a:blip r:embed="rId7"/>
          <a:srcRect l="16429" t="13601" b="8116"/>
          <a:stretch>
            <a:fillRect/>
          </a:stretch>
        </p:blipFill>
        <p:spPr>
          <a:xfrm>
            <a:off x="6163945" y="3961130"/>
            <a:ext cx="2548255" cy="2387600"/>
          </a:xfrm>
          <a:prstGeom prst="rect">
            <a:avLst/>
          </a:prstGeom>
        </p:spPr>
      </p:pic>
      <p:sp>
        <p:nvSpPr>
          <p:cNvPr id="12" name="TextBox 4"/>
          <p:cNvSpPr txBox="1"/>
          <p:nvPr/>
        </p:nvSpPr>
        <p:spPr>
          <a:xfrm>
            <a:off x="412750" y="404664"/>
            <a:ext cx="7939226" cy="398780"/>
          </a:xfrm>
          <a:prstGeom prst="rect">
            <a:avLst/>
          </a:prstGeom>
          <a:noFill/>
        </p:spPr>
        <p:txBody>
          <a:bodyPr wrap="square" rtlCol="0">
            <a:spAutoFit/>
          </a:bodyPr>
          <a:lstStyle/>
          <a:p>
            <a:r>
              <a:rPr lang="en-IN" sz="2000" dirty="0">
                <a:latin typeface="Times New Roman" panose="02020603050405020304" pitchFamily="18" charset="0"/>
                <a:cs typeface="Times New Roman" panose="02020603050405020304" pitchFamily="18" charset="0"/>
              </a:rPr>
              <a:t>Conduction of Experiment</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27584" y="404664"/>
            <a:ext cx="7344816" cy="400110"/>
          </a:xfrm>
          <a:prstGeom prst="rect">
            <a:avLst/>
          </a:prstGeom>
          <a:noFill/>
        </p:spPr>
        <p:txBody>
          <a:bodyPr wrap="square" rtlCol="0">
            <a:spAutoFit/>
          </a:bodyPr>
          <a:lstStyle/>
          <a:p>
            <a:pPr algn="ctr"/>
            <a:r>
              <a:rPr lang="en-IN" sz="2000" b="1" u="sng" dirty="0">
                <a:latin typeface="Times New Roman" panose="02020603050405020304" pitchFamily="18" charset="0"/>
                <a:cs typeface="Times New Roman" panose="02020603050405020304" pitchFamily="18" charset="0"/>
              </a:rPr>
              <a:t>2. Literature Survey</a:t>
            </a:r>
          </a:p>
        </p:txBody>
      </p:sp>
      <p:sp>
        <p:nvSpPr>
          <p:cNvPr id="2" name="Slide Number Placeholder 1"/>
          <p:cNvSpPr>
            <a:spLocks noGrp="1"/>
          </p:cNvSpPr>
          <p:nvPr>
            <p:ph type="sldNum" sz="quarter" idx="12"/>
          </p:nvPr>
        </p:nvSpPr>
        <p:spPr/>
        <p:txBody>
          <a:bodyPr/>
          <a:lstStyle/>
          <a:p>
            <a:fld id="{D3757EA9-4275-4111-ADD3-061D6FD466D7}" type="slidenum">
              <a:rPr lang="en-IN" smtClean="0"/>
              <a:t>9</a:t>
            </a:fld>
            <a:endParaRPr lang="en-IN"/>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5654" y="829776"/>
            <a:ext cx="8448675" cy="55515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899</TotalTime>
  <Words>2385</Words>
  <Application>Microsoft Office PowerPoint</Application>
  <PresentationFormat>On-screen Show (4:3)</PresentationFormat>
  <Paragraphs>586</Paragraphs>
  <Slides>34</Slides>
  <Notes>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34</vt:i4>
      </vt:variant>
    </vt:vector>
  </HeadingPairs>
  <TitlesOfParts>
    <vt:vector size="39" baseType="lpstr">
      <vt:lpstr>Arial</vt:lpstr>
      <vt:lpstr>Calibri</vt:lpstr>
      <vt:lpstr>Cambria Math</vt:lpstr>
      <vt:lpstr>Times New Roman</vt:lpstr>
      <vt:lpstr>Office Theme</vt:lpstr>
      <vt:lpstr>Performance Analysis of a Solar Thermal Operated Domestic Drying System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4. Methodology</vt:lpstr>
      <vt:lpstr>PowerPoint Presentation</vt:lpstr>
      <vt:lpstr>PowerPoint Presentation</vt:lpstr>
      <vt:lpstr>      4.4 Parameters to be Measured</vt:lpstr>
      <vt:lpstr>PowerPoint Presentation</vt:lpstr>
      <vt:lpstr>PowerPoint Presentation</vt:lpstr>
      <vt:lpstr>PowerPoint Presentation</vt:lpstr>
      <vt:lpstr>PowerPoint Presentation</vt:lpstr>
      <vt:lpstr>PowerPoint Presentation</vt:lpstr>
      <vt:lpstr>PowerPoint Presentation</vt:lpstr>
      <vt:lpstr>6.1 Parameters to decide best fitting curve</vt:lpstr>
      <vt:lpstr>PowerPoint Presentation</vt:lpstr>
      <vt:lpstr> The least RMSE and highest R values were obtained  from the logarithmic model for Mint Leaves and Henderson and Pabis model for Solar Drying of Curry Leaves.</vt:lpstr>
      <vt:lpstr>PowerPoint Presentation</vt:lpstr>
      <vt:lpstr>The least RMSE and highest R values were obtained from  Henderson and Pabis model for Open Sun Drying of both Mint and Curry Leaves. </vt:lpstr>
      <vt:lpstr>PowerPoint Presentation</vt:lpstr>
      <vt:lpstr>Validation Of Results</vt:lpstr>
      <vt:lpstr>Conclusion</vt:lpstr>
      <vt:lpstr>PowerPoint Presentation</vt:lpstr>
      <vt:lpstr>PowerPoint Presentation</vt:lpstr>
      <vt:lpstr>PowerPoint Presentation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Windows User</dc:creator>
  <cp:lastModifiedBy>Rohan S K</cp:lastModifiedBy>
  <cp:revision>126</cp:revision>
  <dcterms:created xsi:type="dcterms:W3CDTF">2019-01-04T06:52:00Z</dcterms:created>
  <dcterms:modified xsi:type="dcterms:W3CDTF">2019-05-24T03:53:40Z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1033-10.2.0.7646</vt:lpwstr>
  </property>
</Properties>
</file>